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8" r:id="rId3"/>
    <p:sldId id="267" r:id="rId4"/>
    <p:sldId id="260" r:id="rId5"/>
    <p:sldId id="262" r:id="rId6"/>
    <p:sldId id="263" r:id="rId7"/>
    <p:sldId id="264" r:id="rId8"/>
    <p:sldId id="288" r:id="rId9"/>
    <p:sldId id="261" r:id="rId10"/>
    <p:sldId id="266" r:id="rId11"/>
    <p:sldId id="290" r:id="rId12"/>
    <p:sldId id="257" r:id="rId13"/>
    <p:sldId id="292" r:id="rId14"/>
    <p:sldId id="293" r:id="rId15"/>
    <p:sldId id="284" r:id="rId16"/>
    <p:sldId id="282" r:id="rId17"/>
  </p:sldIdLst>
  <p:sldSz cx="18288000" cy="10287000"/>
  <p:notesSz cx="6858000" cy="9144000"/>
  <p:embeddedFontLst>
    <p:embeddedFont>
      <p:font typeface="Libre Baskerville" panose="02000000000000000000" pitchFamily="2" charset="0"/>
      <p:regular r:id="rId19"/>
      <p:bold r:id="rId20"/>
      <p:italic r:id="rId21"/>
    </p:embeddedFont>
    <p:embeddedFont>
      <p:font typeface="Libre Franklin" pitchFamily="2" charset="0"/>
      <p:regular r:id="rId22"/>
      <p:bold r:id="rId23"/>
      <p:italic r:id="rId24"/>
      <p:boldItalic r:id="rId25"/>
    </p:embeddedFont>
    <p:embeddedFont>
      <p:font typeface="Libre Franklin Light"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2F61"/>
    <a:srgbClr val="014E97"/>
    <a:srgbClr val="A0AD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DF23B8-01EB-4686-BC52-F1A267DB2F6D}" v="39" dt="2025-02-02T11:26:36.947"/>
  </p1510:revLst>
</p1510:revInfo>
</file>

<file path=ppt/tableStyles.xml><?xml version="1.0" encoding="utf-8"?>
<a:tblStyleLst xmlns:a="http://schemas.openxmlformats.org/drawingml/2006/main" def="{673244B7-19CF-44D7-A698-19F5996B0E4D}">
  <a:tblStyle styleId="{673244B7-19CF-44D7-A698-19F5996B0E4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9" autoAdjust="0"/>
    <p:restoredTop sz="94660"/>
  </p:normalViewPr>
  <p:slideViewPr>
    <p:cSldViewPr snapToGrid="0">
      <p:cViewPr varScale="1">
        <p:scale>
          <a:sx n="51" d="100"/>
          <a:sy n="51" d="100"/>
        </p:scale>
        <p:origin x="948"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disa Galetuke" userId="b02e777eccf69275" providerId="LiveId" clId="{95DF23B8-01EB-4686-BC52-F1A267DB2F6D}"/>
    <pc:docChg chg="modSld">
      <pc:chgData name="Mandisa Galetuke" userId="b02e777eccf69275" providerId="LiveId" clId="{95DF23B8-01EB-4686-BC52-F1A267DB2F6D}" dt="2025-02-02T11:26:53.547" v="44" actId="1076"/>
      <pc:docMkLst>
        <pc:docMk/>
      </pc:docMkLst>
      <pc:sldChg chg="modSp">
        <pc:chgData name="Mandisa Galetuke" userId="b02e777eccf69275" providerId="LiveId" clId="{95DF23B8-01EB-4686-BC52-F1A267DB2F6D}" dt="2025-02-02T11:24:13.758" v="1" actId="20577"/>
        <pc:sldMkLst>
          <pc:docMk/>
          <pc:sldMk cId="0" sldId="258"/>
        </pc:sldMkLst>
        <pc:spChg chg="mod">
          <ac:chgData name="Mandisa Galetuke" userId="b02e777eccf69275" providerId="LiveId" clId="{95DF23B8-01EB-4686-BC52-F1A267DB2F6D}" dt="2025-02-02T11:24:13.758" v="1" actId="20577"/>
          <ac:spMkLst>
            <pc:docMk/>
            <pc:sldMk cId="0" sldId="258"/>
            <ac:spMk id="129" creationId="{00000000-0000-0000-0000-000000000000}"/>
          </ac:spMkLst>
        </pc:spChg>
      </pc:sldChg>
      <pc:sldChg chg="modSp mod">
        <pc:chgData name="Mandisa Galetuke" userId="b02e777eccf69275" providerId="LiveId" clId="{95DF23B8-01EB-4686-BC52-F1A267DB2F6D}" dt="2025-02-02T11:26:53.547" v="44" actId="1076"/>
        <pc:sldMkLst>
          <pc:docMk/>
          <pc:sldMk cId="0" sldId="284"/>
        </pc:sldMkLst>
        <pc:spChg chg="mod">
          <ac:chgData name="Mandisa Galetuke" userId="b02e777eccf69275" providerId="LiveId" clId="{95DF23B8-01EB-4686-BC52-F1A267DB2F6D}" dt="2025-02-02T11:26:47.003" v="43" actId="1076"/>
          <ac:spMkLst>
            <pc:docMk/>
            <pc:sldMk cId="0" sldId="284"/>
            <ac:spMk id="631" creationId="{00000000-0000-0000-0000-000000000000}"/>
          </ac:spMkLst>
        </pc:spChg>
        <pc:spChg chg="mod">
          <ac:chgData name="Mandisa Galetuke" userId="b02e777eccf69275" providerId="LiveId" clId="{95DF23B8-01EB-4686-BC52-F1A267DB2F6D}" dt="2025-02-02T11:26:53.547" v="44" actId="1076"/>
          <ac:spMkLst>
            <pc:docMk/>
            <pc:sldMk cId="0" sldId="284"/>
            <ac:spMk id="632" creationId="{00000000-0000-0000-0000-000000000000}"/>
          </ac:spMkLst>
        </pc:spChg>
        <pc:grpChg chg="mod">
          <ac:chgData name="Mandisa Galetuke" userId="b02e777eccf69275" providerId="LiveId" clId="{95DF23B8-01EB-4686-BC52-F1A267DB2F6D}" dt="2025-02-02T11:26:44.035" v="42" actId="14100"/>
          <ac:grpSpMkLst>
            <pc:docMk/>
            <pc:sldMk cId="0" sldId="284"/>
            <ac:grpSpMk id="627" creationId="{00000000-0000-0000-0000-000000000000}"/>
          </ac:grpSpMkLst>
        </pc:grpChg>
      </pc:sldChg>
      <pc:sldChg chg="modSp">
        <pc:chgData name="Mandisa Galetuke" userId="b02e777eccf69275" providerId="LiveId" clId="{95DF23B8-01EB-4686-BC52-F1A267DB2F6D}" dt="2025-02-02T11:23:45.131" v="0"/>
        <pc:sldMkLst>
          <pc:docMk/>
          <pc:sldMk cId="1158400889" sldId="292"/>
        </pc:sldMkLst>
        <pc:picChg chg="mod">
          <ac:chgData name="Mandisa Galetuke" userId="b02e777eccf69275" providerId="LiveId" clId="{95DF23B8-01EB-4686-BC52-F1A267DB2F6D}" dt="2025-02-02T11:23:45.131" v="0"/>
          <ac:picMkLst>
            <pc:docMk/>
            <pc:sldMk cId="1158400889" sldId="292"/>
            <ac:picMk id="4" creationId="{160E4A04-7D40-B272-7502-0BD859B5B2B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50FCC84B-F641-0732-73D3-65884D3D978B}"/>
            </a:ext>
          </a:extLst>
        </p:cNvPr>
        <p:cNvGrpSpPr/>
        <p:nvPr/>
      </p:nvGrpSpPr>
      <p:grpSpPr>
        <a:xfrm>
          <a:off x="0" y="0"/>
          <a:ext cx="0" cy="0"/>
          <a:chOff x="0" y="0"/>
          <a:chExt cx="0" cy="0"/>
        </a:xfrm>
      </p:grpSpPr>
      <p:sp>
        <p:nvSpPr>
          <p:cNvPr id="137" name="Google Shape;137;p4:notes">
            <a:extLst>
              <a:ext uri="{FF2B5EF4-FFF2-40B4-BE49-F238E27FC236}">
                <a16:creationId xmlns:a16="http://schemas.microsoft.com/office/drawing/2014/main" id="{9562D7F9-1630-4BBB-8F99-6DD6105C8F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8" name="Google Shape;138;p4:notes">
            <a:extLst>
              <a:ext uri="{FF2B5EF4-FFF2-40B4-BE49-F238E27FC236}">
                <a16:creationId xmlns:a16="http://schemas.microsoft.com/office/drawing/2014/main" id="{D7F0EEF3-F1C3-A099-EC6B-289DA551D9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3929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C7286EF-2AEE-EB6B-8AEF-06FF4BDBA324}"/>
            </a:ext>
          </a:extLst>
        </p:cNvPr>
        <p:cNvGrpSpPr/>
        <p:nvPr/>
      </p:nvGrpSpPr>
      <p:grpSpPr>
        <a:xfrm>
          <a:off x="0" y="0"/>
          <a:ext cx="0" cy="0"/>
          <a:chOff x="0" y="0"/>
          <a:chExt cx="0" cy="0"/>
        </a:xfrm>
      </p:grpSpPr>
      <p:sp>
        <p:nvSpPr>
          <p:cNvPr id="387" name="Google Shape;387;p19:notes">
            <a:extLst>
              <a:ext uri="{FF2B5EF4-FFF2-40B4-BE49-F238E27FC236}">
                <a16:creationId xmlns:a16="http://schemas.microsoft.com/office/drawing/2014/main" id="{010DB0BC-8AA3-75E9-A5A9-AE0DC238E8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 name="Google Shape;388;p19:notes">
            <a:extLst>
              <a:ext uri="{FF2B5EF4-FFF2-40B4-BE49-F238E27FC236}">
                <a16:creationId xmlns:a16="http://schemas.microsoft.com/office/drawing/2014/main" id="{1802BF2D-E95E-4C91-2E6A-8E07F207BD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1446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04ECB233-6C6D-B1D8-DDB8-0F3100F224EE}"/>
            </a:ext>
          </a:extLst>
        </p:cNvPr>
        <p:cNvGrpSpPr/>
        <p:nvPr/>
      </p:nvGrpSpPr>
      <p:grpSpPr>
        <a:xfrm>
          <a:off x="0" y="0"/>
          <a:ext cx="0" cy="0"/>
          <a:chOff x="0" y="0"/>
          <a:chExt cx="0" cy="0"/>
        </a:xfrm>
      </p:grpSpPr>
      <p:sp>
        <p:nvSpPr>
          <p:cNvPr id="353" name="Google Shape;353;p17:notes">
            <a:extLst>
              <a:ext uri="{FF2B5EF4-FFF2-40B4-BE49-F238E27FC236}">
                <a16:creationId xmlns:a16="http://schemas.microsoft.com/office/drawing/2014/main" id="{9D2AC70A-222C-E38A-240A-09650BD7E6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p17:notes">
            <a:extLst>
              <a:ext uri="{FF2B5EF4-FFF2-40B4-BE49-F238E27FC236}">
                <a16:creationId xmlns:a16="http://schemas.microsoft.com/office/drawing/2014/main" id="{9CD28495-052F-9F88-8E03-25C5F9DD3D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9548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1" name="Google Shape;62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2" name="Google Shape;18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9" name="Google Shape;19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5668651C-FBDD-7304-5A98-4CC344AA70FA}"/>
            </a:ext>
          </a:extLst>
        </p:cNvPr>
        <p:cNvGrpSpPr/>
        <p:nvPr/>
      </p:nvGrpSpPr>
      <p:grpSpPr>
        <a:xfrm>
          <a:off x="0" y="0"/>
          <a:ext cx="0" cy="0"/>
          <a:chOff x="0" y="0"/>
          <a:chExt cx="0" cy="0"/>
        </a:xfrm>
      </p:grpSpPr>
      <p:sp>
        <p:nvSpPr>
          <p:cNvPr id="214" name="Google Shape;214;p9:notes">
            <a:extLst>
              <a:ext uri="{FF2B5EF4-FFF2-40B4-BE49-F238E27FC236}">
                <a16:creationId xmlns:a16="http://schemas.microsoft.com/office/drawing/2014/main" id="{92A2EA7C-F3C8-4DAC-2B37-7A5FA42C5D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9:notes">
            <a:extLst>
              <a:ext uri="{FF2B5EF4-FFF2-40B4-BE49-F238E27FC236}">
                <a16:creationId xmlns:a16="http://schemas.microsoft.com/office/drawing/2014/main" id="{B772EC02-8B0E-9460-227B-8D0AEFCF14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7783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9.pn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jp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7.png"/><Relationship Id="rId10" Type="http://schemas.openxmlformats.org/officeDocument/2006/relationships/image" Target="../media/image29.png"/><Relationship Id="rId4" Type="http://schemas.openxmlformats.org/officeDocument/2006/relationships/image" Target="../media/image4.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3.tmp"/><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6.jp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8.tmp"/><Relationship Id="rId4" Type="http://schemas.openxmlformats.org/officeDocument/2006/relationships/image" Target="../media/image17.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p:nvPr/>
        </p:nvSpPr>
        <p:spPr>
          <a:xfrm>
            <a:off x="828000" y="3226177"/>
            <a:ext cx="9102704" cy="378539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6999" b="1" i="0" u="none" strike="noStrike" cap="none" dirty="0">
                <a:solidFill>
                  <a:srgbClr val="A0ADBD"/>
                </a:solidFill>
                <a:effectLst>
                  <a:outerShdw blurRad="38100" dist="38100" dir="2700000" algn="tl">
                    <a:srgbClr val="000000">
                      <a:alpha val="43137"/>
                    </a:srgbClr>
                  </a:outerShdw>
                </a:effectLst>
                <a:latin typeface="Libre Baskerville"/>
                <a:ea typeface="Libre Baskerville"/>
                <a:cs typeface="Libre Baskerville"/>
                <a:sym typeface="Libre Baskerville"/>
              </a:rPr>
              <a:t>Project 3</a:t>
            </a:r>
          </a:p>
          <a:p>
            <a:pPr marL="0" marR="0" lvl="0" indent="0" algn="l" rtl="0">
              <a:lnSpc>
                <a:spcPct val="120002"/>
              </a:lnSpc>
              <a:spcBef>
                <a:spcPts val="0"/>
              </a:spcBef>
              <a:spcAft>
                <a:spcPts val="0"/>
              </a:spcAft>
              <a:buNone/>
            </a:pPr>
            <a:r>
              <a:rPr lang="en-US" sz="6999" b="1" dirty="0">
                <a:solidFill>
                  <a:srgbClr val="014E97"/>
                </a:solidFill>
                <a:effectLst>
                  <a:outerShdw blurRad="38100" dist="38100" dir="2700000" algn="tl">
                    <a:srgbClr val="000000">
                      <a:alpha val="43137"/>
                    </a:srgbClr>
                  </a:outerShdw>
                </a:effectLst>
                <a:latin typeface="Libre Baskerville"/>
                <a:sym typeface="Libre Baskerville"/>
              </a:rPr>
              <a:t>HEALTH</a:t>
            </a:r>
          </a:p>
          <a:p>
            <a:pPr marL="0" marR="0" lvl="0" indent="0" algn="l" rtl="0">
              <a:lnSpc>
                <a:spcPct val="120002"/>
              </a:lnSpc>
              <a:spcBef>
                <a:spcPts val="0"/>
              </a:spcBef>
              <a:spcAft>
                <a:spcPts val="0"/>
              </a:spcAft>
              <a:buNone/>
            </a:pPr>
            <a:r>
              <a:rPr lang="en-US" sz="6500" b="1" dirty="0">
                <a:solidFill>
                  <a:srgbClr val="014E97"/>
                </a:solidFill>
                <a:effectLst>
                  <a:outerShdw blurRad="38100" dist="38100" dir="2700000" algn="tl">
                    <a:srgbClr val="000000">
                      <a:alpha val="43137"/>
                    </a:srgbClr>
                  </a:outerShdw>
                </a:effectLst>
                <a:latin typeface="Libre Baskerville"/>
                <a:sym typeface="Libre Baskerville"/>
              </a:rPr>
              <a:t>Predictive Analysis</a:t>
            </a:r>
            <a:endParaRPr sz="6500" dirty="0">
              <a:effectLst>
                <a:outerShdw blurRad="38100" dist="38100" dir="2700000" algn="tl">
                  <a:srgbClr val="000000">
                    <a:alpha val="43137"/>
                  </a:srgbClr>
                </a:outerShdw>
              </a:effectLst>
            </a:endParaRPr>
          </a:p>
        </p:txBody>
      </p:sp>
      <p:sp>
        <p:nvSpPr>
          <p:cNvPr id="86" name="Google Shape;86;p13"/>
          <p:cNvSpPr/>
          <p:nvPr/>
        </p:nvSpPr>
        <p:spPr>
          <a:xfrm>
            <a:off x="14565718" y="4465570"/>
            <a:ext cx="5789843" cy="5014545"/>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txBody>
          <a:bodyPr/>
          <a:lstStyle/>
          <a:p>
            <a:endParaRPr lang="en-ZA"/>
          </a:p>
        </p:txBody>
      </p:sp>
      <p:sp>
        <p:nvSpPr>
          <p:cNvPr id="87" name="Google Shape;87;p13"/>
          <p:cNvSpPr/>
          <p:nvPr/>
        </p:nvSpPr>
        <p:spPr>
          <a:xfrm>
            <a:off x="8312875" y="1100409"/>
            <a:ext cx="7407672" cy="6414710"/>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blipFill rotWithShape="1">
            <a:blip r:embed="rId3"/>
            <a:stretch>
              <a:fillRect l="-14944" r="-14943"/>
            </a:stretch>
          </a:blipFill>
          <a:ln>
            <a:noFill/>
          </a:ln>
        </p:spPr>
        <p:txBody>
          <a:bodyPr/>
          <a:lstStyle/>
          <a:p>
            <a:endParaRPr lang="en-ZA"/>
          </a:p>
        </p:txBody>
      </p:sp>
      <p:sp>
        <p:nvSpPr>
          <p:cNvPr id="89" name="Google Shape;89;p13"/>
          <p:cNvSpPr/>
          <p:nvPr/>
        </p:nvSpPr>
        <p:spPr>
          <a:xfrm>
            <a:off x="8292206" y="-5678257"/>
            <a:ext cx="7428341" cy="6433636"/>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rgbClr val="014E97"/>
          </a:solidFill>
          <a:ln>
            <a:noFill/>
          </a:ln>
        </p:spPr>
        <p:txBody>
          <a:bodyPr/>
          <a:lstStyle/>
          <a:p>
            <a:endParaRPr lang="en-ZA"/>
          </a:p>
        </p:txBody>
      </p:sp>
      <p:sp>
        <p:nvSpPr>
          <p:cNvPr id="2" name="Google Shape;87;p13">
            <a:extLst>
              <a:ext uri="{FF2B5EF4-FFF2-40B4-BE49-F238E27FC236}">
                <a16:creationId xmlns:a16="http://schemas.microsoft.com/office/drawing/2014/main" id="{B3B99106-3AD4-7958-7713-FAE877AAA449}"/>
              </a:ext>
            </a:extLst>
          </p:cNvPr>
          <p:cNvSpPr/>
          <p:nvPr/>
        </p:nvSpPr>
        <p:spPr>
          <a:xfrm>
            <a:off x="14142473" y="-2260800"/>
            <a:ext cx="7407672" cy="6414710"/>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blipFill rotWithShape="1">
            <a:blip r:embed="rId4">
              <a:alphaModFix/>
            </a:blip>
            <a:stretch>
              <a:fillRect l="-14944" r="-14943"/>
            </a:stretch>
          </a:blipFill>
          <a:ln>
            <a:noFill/>
          </a:ln>
        </p:spPr>
        <p:txBody>
          <a:bodyPr/>
          <a:lstStyle/>
          <a:p>
            <a:endParaRPr lang="en-ZA"/>
          </a:p>
        </p:txBody>
      </p:sp>
      <p:cxnSp>
        <p:nvCxnSpPr>
          <p:cNvPr id="90" name="Google Shape;90;p13"/>
          <p:cNvCxnSpPr/>
          <p:nvPr/>
        </p:nvCxnSpPr>
        <p:spPr>
          <a:xfrm>
            <a:off x="-514820" y="2600234"/>
            <a:ext cx="9144250" cy="0"/>
          </a:xfrm>
          <a:prstGeom prst="straightConnector1">
            <a:avLst/>
          </a:prstGeom>
          <a:noFill/>
          <a:ln w="38100" cap="flat" cmpd="sng">
            <a:solidFill>
              <a:srgbClr val="014E97"/>
            </a:solidFill>
            <a:prstDash val="solid"/>
            <a:round/>
            <a:headEnd type="none" w="sm" len="sm"/>
            <a:tailEnd type="none" w="sm" len="sm"/>
          </a:ln>
        </p:spPr>
      </p:cxnSp>
      <p:pic>
        <p:nvPicPr>
          <p:cNvPr id="11" name="Picture 10" descr="A logo with blue paw prints">
            <a:extLst>
              <a:ext uri="{FF2B5EF4-FFF2-40B4-BE49-F238E27FC236}">
                <a16:creationId xmlns:a16="http://schemas.microsoft.com/office/drawing/2014/main" id="{5DB1F06E-EB66-089C-5DEB-17E446CEFF97}"/>
              </a:ext>
            </a:extLst>
          </p:cNvPr>
          <p:cNvPicPr>
            <a:picLocks noChangeAspect="1"/>
          </p:cNvPicPr>
          <p:nvPr/>
        </p:nvPicPr>
        <p:blipFill>
          <a:blip r:embed="rId5"/>
          <a:srcRect t="25307" b="23680"/>
          <a:stretch/>
        </p:blipFill>
        <p:spPr>
          <a:xfrm>
            <a:off x="1016331" y="524751"/>
            <a:ext cx="7050254" cy="2019658"/>
          </a:xfrm>
          <a:prstGeom prst="rect">
            <a:avLst/>
          </a:prstGeom>
        </p:spPr>
      </p:pic>
      <p:sp>
        <p:nvSpPr>
          <p:cNvPr id="12" name="TextBox 11">
            <a:extLst>
              <a:ext uri="{FF2B5EF4-FFF2-40B4-BE49-F238E27FC236}">
                <a16:creationId xmlns:a16="http://schemas.microsoft.com/office/drawing/2014/main" id="{0761C017-4D22-9BE2-7432-C626851AEB17}"/>
              </a:ext>
            </a:extLst>
          </p:cNvPr>
          <p:cNvSpPr txBox="1"/>
          <p:nvPr/>
        </p:nvSpPr>
        <p:spPr>
          <a:xfrm>
            <a:off x="2298994" y="8151226"/>
            <a:ext cx="5294504" cy="461665"/>
          </a:xfrm>
          <a:prstGeom prst="rect">
            <a:avLst/>
          </a:prstGeom>
          <a:noFill/>
        </p:spPr>
        <p:txBody>
          <a:bodyPr wrap="square" rtlCol="0">
            <a:spAutoFit/>
          </a:bodyPr>
          <a:lstStyle/>
          <a:p>
            <a:r>
              <a:rPr lang="en-US" sz="2400" b="1" dirty="0">
                <a:solidFill>
                  <a:srgbClr val="A0ADBD"/>
                </a:solidFill>
                <a:effectLst>
                  <a:outerShdw blurRad="38100" dist="38100" dir="2700000" algn="tl">
                    <a:srgbClr val="000000">
                      <a:alpha val="43137"/>
                    </a:srgbClr>
                  </a:outerShdw>
                </a:effectLst>
                <a:latin typeface="Libre Baskerville" panose="02000000000000000000" pitchFamily="2" charset="0"/>
              </a:rPr>
              <a:t>PRESENTED BY:</a:t>
            </a:r>
            <a:endParaRPr lang="en-ZA" sz="2400" b="1" dirty="0">
              <a:solidFill>
                <a:srgbClr val="A0ADBD"/>
              </a:solidFill>
              <a:effectLst>
                <a:outerShdw blurRad="38100" dist="38100" dir="2700000" algn="tl">
                  <a:srgbClr val="000000">
                    <a:alpha val="43137"/>
                  </a:srgbClr>
                </a:outerShdw>
              </a:effectLst>
              <a:latin typeface="Libre Baskerville" panose="02000000000000000000" pitchFamily="2" charset="0"/>
            </a:endParaRPr>
          </a:p>
        </p:txBody>
      </p:sp>
      <p:pic>
        <p:nvPicPr>
          <p:cNvPr id="19" name="Picture 18" descr="Blue text on a black background">
            <a:extLst>
              <a:ext uri="{FF2B5EF4-FFF2-40B4-BE49-F238E27FC236}">
                <a16:creationId xmlns:a16="http://schemas.microsoft.com/office/drawing/2014/main" id="{B5965DDF-7D86-301E-5567-F2D143C45158}"/>
              </a:ext>
            </a:extLst>
          </p:cNvPr>
          <p:cNvPicPr>
            <a:picLocks noChangeAspect="1"/>
          </p:cNvPicPr>
          <p:nvPr/>
        </p:nvPicPr>
        <p:blipFill>
          <a:blip r:embed="rId6"/>
          <a:stretch>
            <a:fillRect/>
          </a:stretch>
        </p:blipFill>
        <p:spPr>
          <a:xfrm>
            <a:off x="5826529" y="7864774"/>
            <a:ext cx="4104175" cy="16153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994E5"/>
        </a:solidFill>
        <a:effectLst/>
      </p:bgPr>
    </p:bg>
    <p:spTree>
      <p:nvGrpSpPr>
        <p:cNvPr id="1" name="Shape 235"/>
        <p:cNvGrpSpPr/>
        <p:nvPr/>
      </p:nvGrpSpPr>
      <p:grpSpPr>
        <a:xfrm>
          <a:off x="0" y="0"/>
          <a:ext cx="0" cy="0"/>
          <a:chOff x="0" y="0"/>
          <a:chExt cx="0" cy="0"/>
        </a:xfrm>
      </p:grpSpPr>
      <p:sp>
        <p:nvSpPr>
          <p:cNvPr id="238" name="Google Shape;238;p23"/>
          <p:cNvSpPr txBox="1"/>
          <p:nvPr/>
        </p:nvSpPr>
        <p:spPr>
          <a:xfrm>
            <a:off x="519101" y="439334"/>
            <a:ext cx="9201900" cy="1846659"/>
          </a:xfrm>
          <a:prstGeom prst="rect">
            <a:avLst/>
          </a:prstGeom>
          <a:noFill/>
          <a:ln>
            <a:noFill/>
          </a:ln>
        </p:spPr>
        <p:txBody>
          <a:bodyPr spcFirstLastPara="1" wrap="square" lIns="0" tIns="0" rIns="0" bIns="0" anchor="t" anchorCtr="0">
            <a:spAutoFit/>
          </a:bodyPr>
          <a:lstStyle/>
          <a:p>
            <a:pPr lvl="0"/>
            <a:r>
              <a:rPr lang="en-US" sz="6000" dirty="0">
                <a:solidFill>
                  <a:srgbClr val="FFFFFF"/>
                </a:solidFill>
                <a:latin typeface="Libre Baskerville"/>
                <a:ea typeface="Libre Baskerville"/>
                <a:cs typeface="Libre Baskerville"/>
                <a:sym typeface="Libre Baskerville"/>
              </a:rPr>
              <a:t>Data Preprocessing for Predictive Modeling</a:t>
            </a:r>
            <a:endParaRPr sz="1200" dirty="0"/>
          </a:p>
        </p:txBody>
      </p:sp>
      <p:sp>
        <p:nvSpPr>
          <p:cNvPr id="239" name="Google Shape;239;p23"/>
          <p:cNvSpPr txBox="1"/>
          <p:nvPr/>
        </p:nvSpPr>
        <p:spPr>
          <a:xfrm>
            <a:off x="519100" y="2265808"/>
            <a:ext cx="17249799" cy="960263"/>
          </a:xfrm>
          <a:prstGeom prst="rect">
            <a:avLst/>
          </a:prstGeom>
          <a:noFill/>
          <a:ln>
            <a:noFill/>
          </a:ln>
        </p:spPr>
        <p:txBody>
          <a:bodyPr spcFirstLastPara="1" wrap="square" lIns="0" tIns="0" rIns="0" bIns="0" anchor="t" anchorCtr="0">
            <a:spAutoFit/>
          </a:bodyPr>
          <a:lstStyle/>
          <a:p>
            <a:pPr lvl="0">
              <a:lnSpc>
                <a:spcPct val="130000"/>
              </a:lnSpc>
            </a:pPr>
            <a:r>
              <a:rPr lang="en-US" sz="2400" dirty="0">
                <a:solidFill>
                  <a:srgbClr val="FFFFFF"/>
                </a:solidFill>
                <a:latin typeface="Libre Franklin Light"/>
                <a:ea typeface="Libre Franklin Light"/>
                <a:cs typeface="Libre Franklin Light"/>
                <a:sym typeface="Libre Franklin Light"/>
              </a:rPr>
              <a:t>Before building our predictive model, it was essential to preprocess the data. This step ensured that the dataset was clean, consistent, and ready for analysis. Let’s discuss the key challenges encountered and the steps taken to address them.</a:t>
            </a:r>
            <a:endParaRPr sz="1050" dirty="0"/>
          </a:p>
        </p:txBody>
      </p:sp>
      <p:cxnSp>
        <p:nvCxnSpPr>
          <p:cNvPr id="263" name="Google Shape;263;p23"/>
          <p:cNvCxnSpPr/>
          <p:nvPr/>
        </p:nvCxnSpPr>
        <p:spPr>
          <a:xfrm rot="-7936">
            <a:off x="10036789" y="1382309"/>
            <a:ext cx="8251178" cy="0"/>
          </a:xfrm>
          <a:prstGeom prst="straightConnector1">
            <a:avLst/>
          </a:prstGeom>
          <a:noFill/>
          <a:ln w="38100" cap="flat" cmpd="sng">
            <a:solidFill>
              <a:srgbClr val="FFFFFF"/>
            </a:solidFill>
            <a:prstDash val="solid"/>
            <a:round/>
            <a:headEnd type="none" w="sm" len="sm"/>
            <a:tailEnd type="none" w="sm" len="sm"/>
          </a:ln>
        </p:spPr>
      </p:cxnSp>
      <p:grpSp>
        <p:nvGrpSpPr>
          <p:cNvPr id="21" name="Group 20">
            <a:extLst>
              <a:ext uri="{FF2B5EF4-FFF2-40B4-BE49-F238E27FC236}">
                <a16:creationId xmlns:a16="http://schemas.microsoft.com/office/drawing/2014/main" id="{ACF511F5-5810-449A-63D0-10026BE704ED}"/>
              </a:ext>
            </a:extLst>
          </p:cNvPr>
          <p:cNvGrpSpPr/>
          <p:nvPr/>
        </p:nvGrpSpPr>
        <p:grpSpPr>
          <a:xfrm>
            <a:off x="1730270" y="3627057"/>
            <a:ext cx="6368297" cy="2694712"/>
            <a:chOff x="519100" y="4069099"/>
            <a:chExt cx="6368297" cy="2694712"/>
          </a:xfrm>
        </p:grpSpPr>
        <p:grpSp>
          <p:nvGrpSpPr>
            <p:cNvPr id="6" name="Group 5">
              <a:extLst>
                <a:ext uri="{FF2B5EF4-FFF2-40B4-BE49-F238E27FC236}">
                  <a16:creationId xmlns:a16="http://schemas.microsoft.com/office/drawing/2014/main" id="{552ED50C-C32F-C063-8E92-A3C510EA1D08}"/>
                </a:ext>
              </a:extLst>
            </p:cNvPr>
            <p:cNvGrpSpPr/>
            <p:nvPr/>
          </p:nvGrpSpPr>
          <p:grpSpPr>
            <a:xfrm>
              <a:off x="519100" y="4082601"/>
              <a:ext cx="4979839" cy="2666780"/>
              <a:chOff x="422377" y="4082601"/>
              <a:chExt cx="4913510" cy="2666780"/>
            </a:xfrm>
          </p:grpSpPr>
          <p:sp>
            <p:nvSpPr>
              <p:cNvPr id="4" name="Rectangle 3">
                <a:extLst>
                  <a:ext uri="{FF2B5EF4-FFF2-40B4-BE49-F238E27FC236}">
                    <a16:creationId xmlns:a16="http://schemas.microsoft.com/office/drawing/2014/main" id="{37F4F6EC-4A9D-2957-CBAA-F0CDF5D660D3}"/>
                  </a:ext>
                </a:extLst>
              </p:cNvPr>
              <p:cNvSpPr/>
              <p:nvPr/>
            </p:nvSpPr>
            <p:spPr>
              <a:xfrm>
                <a:off x="422377" y="4082601"/>
                <a:ext cx="4913510" cy="2666780"/>
              </a:xfrm>
              <a:prstGeom prst="rect">
                <a:avLst/>
              </a:prstGeom>
              <a:blipFill dpi="0" rotWithShape="1">
                <a:blip r:embed="rId3"/>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Oval 4">
                <a:extLst>
                  <a:ext uri="{FF2B5EF4-FFF2-40B4-BE49-F238E27FC236}">
                    <a16:creationId xmlns:a16="http://schemas.microsoft.com/office/drawing/2014/main" id="{47BAD01B-4B0C-1193-97EC-9D421D105032}"/>
                  </a:ext>
                </a:extLst>
              </p:cNvPr>
              <p:cNvSpPr/>
              <p:nvPr/>
            </p:nvSpPr>
            <p:spPr>
              <a:xfrm>
                <a:off x="2887306" y="4321784"/>
                <a:ext cx="397072" cy="1033993"/>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20" name="Group 19">
              <a:extLst>
                <a:ext uri="{FF2B5EF4-FFF2-40B4-BE49-F238E27FC236}">
                  <a16:creationId xmlns:a16="http://schemas.microsoft.com/office/drawing/2014/main" id="{1603C2AB-1FBB-1E8D-E2D7-D2D9E991D534}"/>
                </a:ext>
              </a:extLst>
            </p:cNvPr>
            <p:cNvGrpSpPr/>
            <p:nvPr/>
          </p:nvGrpSpPr>
          <p:grpSpPr>
            <a:xfrm>
              <a:off x="3747080" y="4069099"/>
              <a:ext cx="3140317" cy="2694712"/>
              <a:chOff x="3747080" y="4069099"/>
              <a:chExt cx="3140317" cy="2694712"/>
            </a:xfrm>
          </p:grpSpPr>
          <p:grpSp>
            <p:nvGrpSpPr>
              <p:cNvPr id="7" name="Group 6">
                <a:extLst>
                  <a:ext uri="{FF2B5EF4-FFF2-40B4-BE49-F238E27FC236}">
                    <a16:creationId xmlns:a16="http://schemas.microsoft.com/office/drawing/2014/main" id="{1759DDB1-6E9E-0EE3-3B98-CD9435258DC6}"/>
                  </a:ext>
                </a:extLst>
              </p:cNvPr>
              <p:cNvGrpSpPr/>
              <p:nvPr/>
            </p:nvGrpSpPr>
            <p:grpSpPr>
              <a:xfrm>
                <a:off x="3747080" y="4069099"/>
                <a:ext cx="3140317" cy="2694712"/>
                <a:chOff x="2383820" y="4054669"/>
                <a:chExt cx="3140317" cy="2694712"/>
              </a:xfrm>
            </p:grpSpPr>
            <p:sp>
              <p:nvSpPr>
                <p:cNvPr id="237" name="Google Shape;237;p23"/>
                <p:cNvSpPr/>
                <p:nvPr/>
              </p:nvSpPr>
              <p:spPr>
                <a:xfrm>
                  <a:off x="2383820" y="4054669"/>
                  <a:ext cx="3140317" cy="2694712"/>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txBody>
                <a:bodyPr/>
                <a:lstStyle/>
                <a:p>
                  <a:endParaRPr lang="en-ZA"/>
                </a:p>
              </p:txBody>
            </p:sp>
            <p:sp>
              <p:nvSpPr>
                <p:cNvPr id="242" name="Google Shape;242;p23"/>
                <p:cNvSpPr txBox="1"/>
                <p:nvPr/>
              </p:nvSpPr>
              <p:spPr>
                <a:xfrm>
                  <a:off x="2917066" y="4204464"/>
                  <a:ext cx="1992321" cy="997196"/>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800" b="1" i="0" u="none" strike="noStrike" cap="none" dirty="0">
                      <a:solidFill>
                        <a:srgbClr val="FFFFFF"/>
                      </a:solidFill>
                      <a:latin typeface="Libre Franklin Light"/>
                      <a:ea typeface="Libre Franklin Light"/>
                      <a:cs typeface="Libre Franklin Light"/>
                      <a:sym typeface="Libre Franklin Light"/>
                    </a:rPr>
                    <a:t>Anomalies in numeric columns e.</a:t>
                  </a:r>
                  <a:r>
                    <a:rPr lang="en-US" sz="1800" b="1" dirty="0">
                      <a:solidFill>
                        <a:srgbClr val="FFFFFF"/>
                      </a:solidFill>
                      <a:latin typeface="Libre Franklin Light"/>
                      <a:ea typeface="Libre Franklin Light"/>
                      <a:cs typeface="Libre Franklin Light"/>
                      <a:sym typeface="Libre Franklin Light"/>
                    </a:rPr>
                    <a:t>g. </a:t>
                  </a:r>
                  <a:r>
                    <a:rPr lang="en-US" sz="1800" b="1" dirty="0" err="1">
                      <a:solidFill>
                        <a:srgbClr val="FFFFFF"/>
                      </a:solidFill>
                      <a:latin typeface="Libre Franklin Light"/>
                      <a:ea typeface="Libre Franklin Light"/>
                      <a:cs typeface="Libre Franklin Light"/>
                      <a:sym typeface="Libre Franklin Light"/>
                    </a:rPr>
                    <a:t>ap_hi</a:t>
                  </a:r>
                  <a:r>
                    <a:rPr lang="en-US" sz="1800" b="1" dirty="0">
                      <a:solidFill>
                        <a:srgbClr val="FFFFFF"/>
                      </a:solidFill>
                      <a:latin typeface="Libre Franklin Light"/>
                      <a:ea typeface="Libre Franklin Light"/>
                      <a:cs typeface="Libre Franklin Light"/>
                      <a:sym typeface="Libre Franklin Light"/>
                    </a:rPr>
                    <a:t>, height </a:t>
                  </a:r>
                  <a:endParaRPr sz="1100" b="1" dirty="0"/>
                </a:p>
              </p:txBody>
            </p:sp>
          </p:grpSp>
          <p:sp>
            <p:nvSpPr>
              <p:cNvPr id="8" name="Google Shape;242;p23">
                <a:extLst>
                  <a:ext uri="{FF2B5EF4-FFF2-40B4-BE49-F238E27FC236}">
                    <a16:creationId xmlns:a16="http://schemas.microsoft.com/office/drawing/2014/main" id="{158F09D6-300D-626B-68D8-54806C213F56}"/>
                  </a:ext>
                </a:extLst>
              </p:cNvPr>
              <p:cNvSpPr txBox="1"/>
              <p:nvPr/>
            </p:nvSpPr>
            <p:spPr>
              <a:xfrm>
                <a:off x="4391923" y="5632296"/>
                <a:ext cx="1880724" cy="997196"/>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800" i="0" u="none" strike="noStrike" cap="none" dirty="0">
                    <a:solidFill>
                      <a:srgbClr val="FFFFFF"/>
                    </a:solidFill>
                    <a:latin typeface="Libre Franklin Light"/>
                    <a:ea typeface="Libre Franklin Light"/>
                    <a:cs typeface="Libre Franklin Light"/>
                    <a:sym typeface="Libre Franklin Light"/>
                  </a:rPr>
                  <a:t>Capping extreme values </a:t>
                </a:r>
                <a:r>
                  <a:rPr lang="en-US" sz="1800" dirty="0">
                    <a:solidFill>
                      <a:srgbClr val="FFFFFF"/>
                    </a:solidFill>
                    <a:latin typeface="Libre Franklin Light"/>
                    <a:ea typeface="Libre Franklin Light"/>
                    <a:cs typeface="Libre Franklin Light"/>
                    <a:sym typeface="Libre Franklin Light"/>
                  </a:rPr>
                  <a:t>in numeric </a:t>
                </a:r>
                <a:r>
                  <a:rPr lang="en-US" sz="1800" i="0" u="none" strike="noStrike" cap="none" dirty="0">
                    <a:solidFill>
                      <a:srgbClr val="FFFFFF"/>
                    </a:solidFill>
                    <a:latin typeface="Libre Franklin Light"/>
                    <a:ea typeface="Libre Franklin Light"/>
                    <a:cs typeface="Libre Franklin Light"/>
                    <a:sym typeface="Libre Franklin Light"/>
                  </a:rPr>
                  <a:t>columns</a:t>
                </a:r>
                <a:endParaRPr sz="1100" dirty="0"/>
              </a:p>
            </p:txBody>
          </p:sp>
        </p:grpSp>
      </p:grpSp>
      <p:grpSp>
        <p:nvGrpSpPr>
          <p:cNvPr id="12" name="Group 11">
            <a:extLst>
              <a:ext uri="{FF2B5EF4-FFF2-40B4-BE49-F238E27FC236}">
                <a16:creationId xmlns:a16="http://schemas.microsoft.com/office/drawing/2014/main" id="{C810300B-D17A-DA46-A0FD-6743972C1018}"/>
              </a:ext>
            </a:extLst>
          </p:cNvPr>
          <p:cNvGrpSpPr/>
          <p:nvPr/>
        </p:nvGrpSpPr>
        <p:grpSpPr>
          <a:xfrm>
            <a:off x="9938089" y="3627057"/>
            <a:ext cx="6593747" cy="2693784"/>
            <a:chOff x="9825282" y="4167500"/>
            <a:chExt cx="6593747" cy="2693784"/>
          </a:xfrm>
        </p:grpSpPr>
        <p:sp>
          <p:nvSpPr>
            <p:cNvPr id="10" name="Rectangle 9">
              <a:extLst>
                <a:ext uri="{FF2B5EF4-FFF2-40B4-BE49-F238E27FC236}">
                  <a16:creationId xmlns:a16="http://schemas.microsoft.com/office/drawing/2014/main" id="{ED518664-C63D-8E82-1BD6-CCCE0DE3F730}"/>
                </a:ext>
              </a:extLst>
            </p:cNvPr>
            <p:cNvSpPr/>
            <p:nvPr/>
          </p:nvSpPr>
          <p:spPr>
            <a:xfrm>
              <a:off x="9825282" y="4167500"/>
              <a:ext cx="5536639" cy="2666780"/>
            </a:xfrm>
            <a:prstGeom prst="rect">
              <a:avLst/>
            </a:prstGeom>
            <a:blipFill dpi="0" rotWithShape="1">
              <a:blip r:embed="rId4"/>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grpSp>
          <p:nvGrpSpPr>
            <p:cNvPr id="14" name="Group 13">
              <a:extLst>
                <a:ext uri="{FF2B5EF4-FFF2-40B4-BE49-F238E27FC236}">
                  <a16:creationId xmlns:a16="http://schemas.microsoft.com/office/drawing/2014/main" id="{88D89B61-F16F-8E2B-8074-F540A19B0FD2}"/>
                </a:ext>
              </a:extLst>
            </p:cNvPr>
            <p:cNvGrpSpPr/>
            <p:nvPr/>
          </p:nvGrpSpPr>
          <p:grpSpPr>
            <a:xfrm>
              <a:off x="13278712" y="4167500"/>
              <a:ext cx="3140317" cy="2693784"/>
              <a:chOff x="2383820" y="4055597"/>
              <a:chExt cx="3140317" cy="2693784"/>
            </a:xfrm>
          </p:grpSpPr>
          <p:sp>
            <p:nvSpPr>
              <p:cNvPr id="15" name="Google Shape;237;p23">
                <a:extLst>
                  <a:ext uri="{FF2B5EF4-FFF2-40B4-BE49-F238E27FC236}">
                    <a16:creationId xmlns:a16="http://schemas.microsoft.com/office/drawing/2014/main" id="{6006320E-E18E-ADEE-43C7-4106E53E6758}"/>
                  </a:ext>
                </a:extLst>
              </p:cNvPr>
              <p:cNvSpPr/>
              <p:nvPr/>
            </p:nvSpPr>
            <p:spPr>
              <a:xfrm>
                <a:off x="2383820" y="4055597"/>
                <a:ext cx="3140317" cy="2693784"/>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txBody>
              <a:bodyPr/>
              <a:lstStyle/>
              <a:p>
                <a:endParaRPr lang="en-ZA"/>
              </a:p>
            </p:txBody>
          </p:sp>
          <p:sp>
            <p:nvSpPr>
              <p:cNvPr id="16" name="Google Shape;242;p23">
                <a:extLst>
                  <a:ext uri="{FF2B5EF4-FFF2-40B4-BE49-F238E27FC236}">
                    <a16:creationId xmlns:a16="http://schemas.microsoft.com/office/drawing/2014/main" id="{49928F4C-F46D-8FF1-4CD0-C74645C802E9}"/>
                  </a:ext>
                </a:extLst>
              </p:cNvPr>
              <p:cNvSpPr txBox="1"/>
              <p:nvPr/>
            </p:nvSpPr>
            <p:spPr>
              <a:xfrm>
                <a:off x="2917066" y="4204464"/>
                <a:ext cx="1992321" cy="66479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800" b="1" i="0" u="none" strike="noStrike" cap="none" dirty="0">
                    <a:solidFill>
                      <a:srgbClr val="FFFFFF"/>
                    </a:solidFill>
                    <a:latin typeface="Libre Franklin Light"/>
                    <a:ea typeface="Libre Franklin Light"/>
                    <a:cs typeface="Libre Franklin Light"/>
                    <a:sym typeface="Libre Franklin Light"/>
                  </a:rPr>
                  <a:t>Categorical columns</a:t>
                </a:r>
                <a:endParaRPr sz="1100" b="1" dirty="0"/>
              </a:p>
            </p:txBody>
          </p:sp>
        </p:grpSp>
        <p:sp>
          <p:nvSpPr>
            <p:cNvPr id="19" name="Google Shape;242;p23">
              <a:extLst>
                <a:ext uri="{FF2B5EF4-FFF2-40B4-BE49-F238E27FC236}">
                  <a16:creationId xmlns:a16="http://schemas.microsoft.com/office/drawing/2014/main" id="{A65724FA-D4D7-ED93-A527-A65B950BEB22}"/>
                </a:ext>
              </a:extLst>
            </p:cNvPr>
            <p:cNvSpPr txBox="1"/>
            <p:nvPr/>
          </p:nvSpPr>
          <p:spPr>
            <a:xfrm>
              <a:off x="13694496" y="5090227"/>
              <a:ext cx="2195979" cy="1661993"/>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800" i="0" u="none" strike="noStrike" cap="none" dirty="0">
                  <a:solidFill>
                    <a:srgbClr val="FFFFFF"/>
                  </a:solidFill>
                  <a:latin typeface="Libre Franklin Light"/>
                  <a:ea typeface="Libre Franklin Light"/>
                  <a:cs typeface="Libre Franklin Light"/>
                  <a:sym typeface="Libre Franklin Light"/>
                </a:rPr>
                <a:t>Categorical variables were encoded using one-hot or label encoding.</a:t>
              </a:r>
              <a:endParaRPr sz="1100" dirty="0"/>
            </a:p>
          </p:txBody>
        </p:sp>
      </p:grpSp>
      <p:grpSp>
        <p:nvGrpSpPr>
          <p:cNvPr id="23" name="Group 22">
            <a:extLst>
              <a:ext uri="{FF2B5EF4-FFF2-40B4-BE49-F238E27FC236}">
                <a16:creationId xmlns:a16="http://schemas.microsoft.com/office/drawing/2014/main" id="{04F69305-9BBD-1572-C4DA-249A981DDE2F}"/>
              </a:ext>
            </a:extLst>
          </p:cNvPr>
          <p:cNvGrpSpPr/>
          <p:nvPr/>
        </p:nvGrpSpPr>
        <p:grpSpPr>
          <a:xfrm>
            <a:off x="5108966" y="6708325"/>
            <a:ext cx="8276104" cy="2694712"/>
            <a:chOff x="1110622" y="7184235"/>
            <a:chExt cx="8276104" cy="2694712"/>
          </a:xfrm>
        </p:grpSpPr>
        <p:grpSp>
          <p:nvGrpSpPr>
            <p:cNvPr id="22" name="Group 21">
              <a:extLst>
                <a:ext uri="{FF2B5EF4-FFF2-40B4-BE49-F238E27FC236}">
                  <a16:creationId xmlns:a16="http://schemas.microsoft.com/office/drawing/2014/main" id="{78EE5152-E10F-E6A7-E814-BADD386D4C68}"/>
                </a:ext>
              </a:extLst>
            </p:cNvPr>
            <p:cNvGrpSpPr/>
            <p:nvPr/>
          </p:nvGrpSpPr>
          <p:grpSpPr>
            <a:xfrm>
              <a:off x="1110622" y="7184235"/>
              <a:ext cx="8276104" cy="2694712"/>
              <a:chOff x="1110622" y="7184235"/>
              <a:chExt cx="8276104" cy="2694712"/>
            </a:xfrm>
          </p:grpSpPr>
          <p:pic>
            <p:nvPicPr>
              <p:cNvPr id="11" name="Picture 10" descr="A computer screen shot of a program&#10;&#10;Description automatically generated">
                <a:extLst>
                  <a:ext uri="{FF2B5EF4-FFF2-40B4-BE49-F238E27FC236}">
                    <a16:creationId xmlns:a16="http://schemas.microsoft.com/office/drawing/2014/main" id="{793FAEF4-C726-16E6-8ECD-FE1EFACEC238}"/>
                  </a:ext>
                </a:extLst>
              </p:cNvPr>
              <p:cNvPicPr>
                <a:picLocks noChangeAspect="1"/>
              </p:cNvPicPr>
              <p:nvPr/>
            </p:nvPicPr>
            <p:blipFill>
              <a:blip r:embed="rId5"/>
              <a:srcRect l="2008" t="37626" r="50114" b="25493"/>
              <a:stretch/>
            </p:blipFill>
            <p:spPr>
              <a:xfrm>
                <a:off x="1110622" y="7212167"/>
                <a:ext cx="6112053" cy="2648418"/>
              </a:xfrm>
              <a:prstGeom prst="rect">
                <a:avLst/>
              </a:prstGeom>
              <a:ln w="15875">
                <a:solidFill>
                  <a:schemeClr val="tx1">
                    <a:lumMod val="95000"/>
                    <a:lumOff val="5000"/>
                  </a:schemeClr>
                </a:solidFill>
              </a:ln>
            </p:spPr>
          </p:pic>
          <p:sp>
            <p:nvSpPr>
              <p:cNvPr id="254" name="Google Shape;254;p23"/>
              <p:cNvSpPr/>
              <p:nvPr/>
            </p:nvSpPr>
            <p:spPr>
              <a:xfrm>
                <a:off x="6246409" y="7184235"/>
                <a:ext cx="3140317" cy="2694712"/>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txBody>
              <a:bodyPr/>
              <a:lstStyle/>
              <a:p>
                <a:endParaRPr lang="en-ZA"/>
              </a:p>
            </p:txBody>
          </p:sp>
        </p:grpSp>
        <p:grpSp>
          <p:nvGrpSpPr>
            <p:cNvPr id="255" name="Google Shape;255;p23"/>
            <p:cNvGrpSpPr/>
            <p:nvPr/>
          </p:nvGrpSpPr>
          <p:grpSpPr>
            <a:xfrm>
              <a:off x="6884207" y="7492639"/>
              <a:ext cx="1878261" cy="2216979"/>
              <a:chOff x="-1" y="0"/>
              <a:chExt cx="2504347" cy="1653349"/>
            </a:xfrm>
          </p:grpSpPr>
          <p:sp>
            <p:nvSpPr>
              <p:cNvPr id="256" name="Google Shape;256;p23"/>
              <p:cNvSpPr txBox="1"/>
              <p:nvPr/>
            </p:nvSpPr>
            <p:spPr>
              <a:xfrm>
                <a:off x="-1" y="0"/>
                <a:ext cx="2504347" cy="743675"/>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1800" b="1" i="0" u="none" strike="noStrike" cap="none" dirty="0">
                    <a:solidFill>
                      <a:srgbClr val="FFFFFF"/>
                    </a:solidFill>
                    <a:latin typeface="Libre Franklin"/>
                    <a:ea typeface="Libre Franklin"/>
                    <a:cs typeface="Libre Franklin"/>
                    <a:sym typeface="Libre Franklin"/>
                  </a:rPr>
                  <a:t>Inconsistent data - Age column</a:t>
                </a:r>
                <a:endParaRPr sz="1800" dirty="0"/>
              </a:p>
            </p:txBody>
          </p:sp>
          <p:sp>
            <p:nvSpPr>
              <p:cNvPr id="257" name="Google Shape;257;p23"/>
              <p:cNvSpPr txBox="1"/>
              <p:nvPr/>
            </p:nvSpPr>
            <p:spPr>
              <a:xfrm>
                <a:off x="0" y="856260"/>
                <a:ext cx="2504346" cy="797089"/>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0" i="0" u="none" strike="noStrike" cap="none" dirty="0">
                    <a:solidFill>
                      <a:srgbClr val="FFFFFF"/>
                    </a:solidFill>
                    <a:latin typeface="Libre Franklin Light"/>
                    <a:ea typeface="Libre Franklin Light"/>
                    <a:cs typeface="Libre Franklin Light"/>
                    <a:sym typeface="Libre Franklin Light"/>
                  </a:rPr>
                  <a:t> </a:t>
                </a:r>
                <a:r>
                  <a:rPr lang="en-US" sz="1800" b="0" i="0" u="none" strike="noStrike" cap="none" dirty="0">
                    <a:solidFill>
                      <a:srgbClr val="FFFFFF"/>
                    </a:solidFill>
                    <a:latin typeface="Libre Franklin Light"/>
                    <a:ea typeface="Libre Franklin Light"/>
                    <a:cs typeface="Libre Franklin Light"/>
                    <a:sym typeface="Libre Franklin Light"/>
                  </a:rPr>
                  <a:t>Convert age from days to years</a:t>
                </a:r>
                <a:endParaRPr sz="1800" dirty="0"/>
              </a:p>
            </p:txBody>
          </p:sp>
        </p:grpSp>
      </p:grpSp>
      <p:pic>
        <p:nvPicPr>
          <p:cNvPr id="18" name="Picture 17" descr="A logo with blue paw prints">
            <a:extLst>
              <a:ext uri="{FF2B5EF4-FFF2-40B4-BE49-F238E27FC236}">
                <a16:creationId xmlns:a16="http://schemas.microsoft.com/office/drawing/2014/main" id="{86BBE5EA-A196-034C-DE2A-607136424C8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20000"/>
                    </a14:imgEffect>
                  </a14:imgLayer>
                </a14:imgProps>
              </a:ext>
            </a:extLst>
          </a:blip>
          <a:srcRect t="25307" b="23680"/>
          <a:stretch/>
        </p:blipFill>
        <p:spPr>
          <a:xfrm>
            <a:off x="14623676" y="166454"/>
            <a:ext cx="3221822" cy="922942"/>
          </a:xfrm>
          <a:prstGeom prst="rect">
            <a:avLst/>
          </a:prstGeom>
        </p:spPr>
      </p:pic>
      <p:grpSp>
        <p:nvGrpSpPr>
          <p:cNvPr id="2" name="Group 1">
            <a:extLst>
              <a:ext uri="{FF2B5EF4-FFF2-40B4-BE49-F238E27FC236}">
                <a16:creationId xmlns:a16="http://schemas.microsoft.com/office/drawing/2014/main" id="{3EE9AED6-426C-4934-B2F1-9C97A05D7049}"/>
              </a:ext>
            </a:extLst>
          </p:cNvPr>
          <p:cNvGrpSpPr/>
          <p:nvPr/>
        </p:nvGrpSpPr>
        <p:grpSpPr>
          <a:xfrm>
            <a:off x="7754112" y="9436132"/>
            <a:ext cx="2132223" cy="644218"/>
            <a:chOff x="7754112" y="9308116"/>
            <a:chExt cx="2132223" cy="644218"/>
          </a:xfrm>
        </p:grpSpPr>
        <p:pic>
          <p:nvPicPr>
            <p:cNvPr id="3" name="Picture 2" descr="Blue text on a black background">
              <a:extLst>
                <a:ext uri="{FF2B5EF4-FFF2-40B4-BE49-F238E27FC236}">
                  <a16:creationId xmlns:a16="http://schemas.microsoft.com/office/drawing/2014/main" id="{01B513DE-2E55-51BE-A9AD-23A80E821B3F}"/>
                </a:ext>
              </a:extLst>
            </p:cNvPr>
            <p:cNvPicPr>
              <a:picLocks noChangeAspect="1"/>
            </p:cNvPicPr>
            <p:nvPr/>
          </p:nvPicPr>
          <p:blipFill>
            <a:blip r:embed="rId8">
              <a:duotone>
                <a:schemeClr val="bg2">
                  <a:shade val="45000"/>
                  <a:satMod val="135000"/>
                </a:schemeClr>
                <a:prstClr val="white"/>
              </a:duotone>
            </a:blip>
            <a:stretch>
              <a:fillRect/>
            </a:stretch>
          </p:blipFill>
          <p:spPr>
            <a:xfrm>
              <a:off x="8249539" y="9308116"/>
              <a:ext cx="1636796" cy="644218"/>
            </a:xfrm>
            <a:prstGeom prst="rect">
              <a:avLst/>
            </a:prstGeom>
          </p:spPr>
        </p:pic>
        <p:sp>
          <p:nvSpPr>
            <p:cNvPr id="9" name="TextBox 8">
              <a:extLst>
                <a:ext uri="{FF2B5EF4-FFF2-40B4-BE49-F238E27FC236}">
                  <a16:creationId xmlns:a16="http://schemas.microsoft.com/office/drawing/2014/main" id="{B8CE16EB-2040-2B09-B36A-E5C7D2720CE4}"/>
                </a:ext>
              </a:extLst>
            </p:cNvPr>
            <p:cNvSpPr txBox="1"/>
            <p:nvPr/>
          </p:nvSpPr>
          <p:spPr>
            <a:xfrm>
              <a:off x="7754112" y="9339397"/>
              <a:ext cx="749808" cy="523220"/>
            </a:xfrm>
            <a:prstGeom prst="rect">
              <a:avLst/>
            </a:prstGeom>
            <a:noFill/>
          </p:spPr>
          <p:txBody>
            <a:bodyPr wrap="square" rtlCol="0">
              <a:spAutoFit/>
            </a:bodyPr>
            <a:lstStyle/>
            <a:p>
              <a:r>
                <a:rPr lang="en-US" sz="2800" dirty="0">
                  <a:solidFill>
                    <a:srgbClr val="014E97"/>
                  </a:solidFill>
                  <a:latin typeface="Libre Franklin" pitchFamily="2" charset="0"/>
                </a:rPr>
                <a:t>10</a:t>
              </a:r>
              <a:endParaRPr lang="en-ZA" sz="2800" dirty="0">
                <a:solidFill>
                  <a:srgbClr val="014E97"/>
                </a:solidFill>
                <a:latin typeface="Libre Franklin" pitchFamily="2"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par>
                                <p:cTn id="8" presetID="10" presetClass="entr" presetSubtype="0" fill="hold" nodeType="withEffect">
                                  <p:stCondLst>
                                    <p:cond delay="0"/>
                                  </p:stCondLst>
                                  <p:childTnLst>
                                    <p:set>
                                      <p:cBhvr>
                                        <p:cTn id="9" dur="1" fill="hold">
                                          <p:stCondLst>
                                            <p:cond delay="0"/>
                                          </p:stCondLst>
                                        </p:cTn>
                                        <p:tgtEl>
                                          <p:spTgt spid="263"/>
                                        </p:tgtEl>
                                        <p:attrNameLst>
                                          <p:attrName>style.visibility</p:attrName>
                                        </p:attrNameLst>
                                      </p:cBhvr>
                                      <p:to>
                                        <p:strVal val="visible"/>
                                      </p:to>
                                    </p:set>
                                    <p:animEffect transition="in" filter="fade">
                                      <p:cBhvr>
                                        <p:cTn id="10" dur="500"/>
                                        <p:tgtEl>
                                          <p:spTgt spid="263"/>
                                        </p:tgtEl>
                                      </p:cBhvr>
                                    </p:animEffect>
                                  </p:childTnLst>
                                </p:cTn>
                              </p:par>
                              <p:par>
                                <p:cTn id="11" presetID="10" presetClass="entr" presetSubtype="0" fill="hold" nodeType="withEffect">
                                  <p:stCondLst>
                                    <p:cond delay="0"/>
                                  </p:stCondLst>
                                  <p:childTnLst>
                                    <p:set>
                                      <p:cBhvr>
                                        <p:cTn id="12" dur="1" fill="hold">
                                          <p:stCondLst>
                                            <p:cond delay="0"/>
                                          </p:stCondLst>
                                        </p:cTn>
                                        <p:tgtEl>
                                          <p:spTgt spid="239"/>
                                        </p:tgtEl>
                                        <p:attrNameLst>
                                          <p:attrName>style.visibility</p:attrName>
                                        </p:attrNameLst>
                                      </p:cBhvr>
                                      <p:to>
                                        <p:strVal val="visible"/>
                                      </p:to>
                                    </p:set>
                                    <p:animEffect transition="in" filter="fade">
                                      <p:cBhvr>
                                        <p:cTn id="13"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AF6D06DD-BACC-7509-98D1-8DC323BE4E9C}"/>
            </a:ext>
          </a:extLst>
        </p:cNvPr>
        <p:cNvGrpSpPr/>
        <p:nvPr/>
      </p:nvGrpSpPr>
      <p:grpSpPr>
        <a:xfrm>
          <a:off x="0" y="0"/>
          <a:ext cx="0" cy="0"/>
          <a:chOff x="0" y="0"/>
          <a:chExt cx="0" cy="0"/>
        </a:xfrm>
      </p:grpSpPr>
      <p:pic>
        <p:nvPicPr>
          <p:cNvPr id="140" name="Google Shape;140;p16">
            <a:extLst>
              <a:ext uri="{FF2B5EF4-FFF2-40B4-BE49-F238E27FC236}">
                <a16:creationId xmlns:a16="http://schemas.microsoft.com/office/drawing/2014/main" id="{7458D319-28F8-67D3-6836-22BEFE5006F0}"/>
              </a:ext>
            </a:extLst>
          </p:cNvPr>
          <p:cNvPicPr preferRelativeResize="0"/>
          <p:nvPr/>
        </p:nvPicPr>
        <p:blipFill rotWithShape="1">
          <a:blip r:embed="rId3">
            <a:alphaModFix/>
          </a:blip>
          <a:srcRect t="1216" b="14407"/>
          <a:stretch/>
        </p:blipFill>
        <p:spPr>
          <a:xfrm>
            <a:off x="0" y="0"/>
            <a:ext cx="18288000" cy="10287000"/>
          </a:xfrm>
          <a:prstGeom prst="rect">
            <a:avLst/>
          </a:prstGeom>
          <a:noFill/>
          <a:ln>
            <a:noFill/>
          </a:ln>
        </p:spPr>
      </p:pic>
      <p:grpSp>
        <p:nvGrpSpPr>
          <p:cNvPr id="141" name="Google Shape;141;p16">
            <a:extLst>
              <a:ext uri="{FF2B5EF4-FFF2-40B4-BE49-F238E27FC236}">
                <a16:creationId xmlns:a16="http://schemas.microsoft.com/office/drawing/2014/main" id="{CC4E5BB4-3BA3-3D87-5C61-D30C7D7F8FBB}"/>
              </a:ext>
            </a:extLst>
          </p:cNvPr>
          <p:cNvGrpSpPr/>
          <p:nvPr/>
        </p:nvGrpSpPr>
        <p:grpSpPr>
          <a:xfrm>
            <a:off x="859074" y="5974670"/>
            <a:ext cx="1544574" cy="1327368"/>
            <a:chOff x="0" y="0"/>
            <a:chExt cx="812800" cy="698500"/>
          </a:xfrm>
        </p:grpSpPr>
        <p:sp>
          <p:nvSpPr>
            <p:cNvPr id="142" name="Google Shape;142;p16">
              <a:extLst>
                <a:ext uri="{FF2B5EF4-FFF2-40B4-BE49-F238E27FC236}">
                  <a16:creationId xmlns:a16="http://schemas.microsoft.com/office/drawing/2014/main" id="{04668098-B05D-BD4C-7C00-83D34CF024D5}"/>
                </a:ext>
              </a:extLst>
            </p:cNvPr>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47625" cap="flat" cmpd="sng">
              <a:solidFill>
                <a:srgbClr val="FFFFFF"/>
              </a:solidFill>
              <a:prstDash val="solid"/>
              <a:round/>
              <a:headEnd type="none" w="sm" len="sm"/>
              <a:tailEnd type="none" w="sm" len="sm"/>
            </a:ln>
          </p:spPr>
          <p:txBody>
            <a:bodyPr/>
            <a:lstStyle/>
            <a:p>
              <a:endParaRPr lang="en-ZA"/>
            </a:p>
          </p:txBody>
        </p:sp>
        <p:sp>
          <p:nvSpPr>
            <p:cNvPr id="143" name="Google Shape;143;p16">
              <a:extLst>
                <a:ext uri="{FF2B5EF4-FFF2-40B4-BE49-F238E27FC236}">
                  <a16:creationId xmlns:a16="http://schemas.microsoft.com/office/drawing/2014/main" id="{7DF8C8F7-0E9F-A530-47A9-D5744F5571A7}"/>
                </a:ext>
              </a:extLst>
            </p:cNvPr>
            <p:cNvSpPr txBox="1"/>
            <p:nvPr/>
          </p:nvSpPr>
          <p:spPr>
            <a:xfrm>
              <a:off x="114300" y="0"/>
              <a:ext cx="5842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Libre Baskerville"/>
                  <a:ea typeface="Libre Baskerville"/>
                  <a:cs typeface="Libre Baskerville"/>
                  <a:sym typeface="Libre Baskerville"/>
                </a:rPr>
                <a:t>02.</a:t>
              </a:r>
              <a:endParaRPr dirty="0"/>
            </a:p>
          </p:txBody>
        </p:sp>
      </p:grpSp>
      <p:sp>
        <p:nvSpPr>
          <p:cNvPr id="144" name="Google Shape;144;p16">
            <a:extLst>
              <a:ext uri="{FF2B5EF4-FFF2-40B4-BE49-F238E27FC236}">
                <a16:creationId xmlns:a16="http://schemas.microsoft.com/office/drawing/2014/main" id="{932DB8DF-6A05-4C88-7A52-6D0641A79BB7}"/>
              </a:ext>
            </a:extLst>
          </p:cNvPr>
          <p:cNvSpPr txBox="1"/>
          <p:nvPr/>
        </p:nvSpPr>
        <p:spPr>
          <a:xfrm>
            <a:off x="2806553" y="5921248"/>
            <a:ext cx="12674863"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FFFFFF"/>
                </a:solidFill>
                <a:latin typeface="Libre Baskerville"/>
                <a:ea typeface="Libre Baskerville"/>
                <a:cs typeface="Libre Baskerville"/>
                <a:sym typeface="Libre Baskerville"/>
              </a:rPr>
              <a:t>Predictive Modeling</a:t>
            </a:r>
            <a:endParaRPr dirty="0"/>
          </a:p>
        </p:txBody>
      </p:sp>
      <p:sp>
        <p:nvSpPr>
          <p:cNvPr id="145" name="Google Shape;145;p16">
            <a:extLst>
              <a:ext uri="{FF2B5EF4-FFF2-40B4-BE49-F238E27FC236}">
                <a16:creationId xmlns:a16="http://schemas.microsoft.com/office/drawing/2014/main" id="{1FD61D75-5602-31E4-487A-E678D394CED0}"/>
              </a:ext>
            </a:extLst>
          </p:cNvPr>
          <p:cNvSpPr txBox="1"/>
          <p:nvPr/>
        </p:nvSpPr>
        <p:spPr>
          <a:xfrm>
            <a:off x="2806584" y="7911973"/>
            <a:ext cx="13119216" cy="48013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400" b="0" i="0" u="none" strike="noStrike" cap="none" dirty="0">
                <a:solidFill>
                  <a:srgbClr val="FFFFFF"/>
                </a:solidFill>
                <a:latin typeface="Libre Franklin Light"/>
                <a:ea typeface="Libre Franklin Light"/>
                <a:cs typeface="Libre Franklin Light"/>
                <a:sym typeface="Libre Franklin Light"/>
              </a:rPr>
              <a:t>We will be testing and analyzing the predictive accuracy of 4 machine learning models. </a:t>
            </a:r>
            <a:endParaRPr sz="1100" dirty="0"/>
          </a:p>
        </p:txBody>
      </p:sp>
      <p:cxnSp>
        <p:nvCxnSpPr>
          <p:cNvPr id="146" name="Google Shape;146;p16">
            <a:extLst>
              <a:ext uri="{FF2B5EF4-FFF2-40B4-BE49-F238E27FC236}">
                <a16:creationId xmlns:a16="http://schemas.microsoft.com/office/drawing/2014/main" id="{1B605633-6A7A-9364-CDCA-3169C501A429}"/>
              </a:ext>
            </a:extLst>
          </p:cNvPr>
          <p:cNvCxnSpPr/>
          <p:nvPr/>
        </p:nvCxnSpPr>
        <p:spPr>
          <a:xfrm rot="5580">
            <a:off x="2806574" y="7600689"/>
            <a:ext cx="15481436" cy="0"/>
          </a:xfrm>
          <a:prstGeom prst="straightConnector1">
            <a:avLst/>
          </a:prstGeom>
          <a:noFill/>
          <a:ln w="38100" cap="flat" cmpd="sng">
            <a:solidFill>
              <a:srgbClr val="FFFFFF"/>
            </a:solidFill>
            <a:prstDash val="solid"/>
            <a:round/>
            <a:headEnd type="none" w="sm" len="sm"/>
            <a:tailEnd type="none" w="sm" len="sm"/>
          </a:ln>
        </p:spPr>
      </p:cxnSp>
      <p:pic>
        <p:nvPicPr>
          <p:cNvPr id="2" name="Picture 1" descr="A logo with blue paw prints">
            <a:extLst>
              <a:ext uri="{FF2B5EF4-FFF2-40B4-BE49-F238E27FC236}">
                <a16:creationId xmlns:a16="http://schemas.microsoft.com/office/drawing/2014/main" id="{DB279B14-6091-B666-3710-B2D64E6A349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t="25307" b="23680"/>
          <a:stretch/>
        </p:blipFill>
        <p:spPr>
          <a:xfrm>
            <a:off x="413353" y="149436"/>
            <a:ext cx="2717998" cy="778614"/>
          </a:xfrm>
          <a:prstGeom prst="rect">
            <a:avLst/>
          </a:prstGeom>
        </p:spPr>
      </p:pic>
      <p:grpSp>
        <p:nvGrpSpPr>
          <p:cNvPr id="6" name="Group 5">
            <a:extLst>
              <a:ext uri="{FF2B5EF4-FFF2-40B4-BE49-F238E27FC236}">
                <a16:creationId xmlns:a16="http://schemas.microsoft.com/office/drawing/2014/main" id="{1D2DE3CC-0C0A-7F3B-221A-9026B8A504CC}"/>
              </a:ext>
            </a:extLst>
          </p:cNvPr>
          <p:cNvGrpSpPr/>
          <p:nvPr/>
        </p:nvGrpSpPr>
        <p:grpSpPr>
          <a:xfrm>
            <a:off x="7754112" y="9436132"/>
            <a:ext cx="2132223" cy="644218"/>
            <a:chOff x="7754112" y="9308116"/>
            <a:chExt cx="2132223" cy="644218"/>
          </a:xfrm>
        </p:grpSpPr>
        <p:pic>
          <p:nvPicPr>
            <p:cNvPr id="7" name="Picture 6" descr="Blue text on a black background">
              <a:extLst>
                <a:ext uri="{FF2B5EF4-FFF2-40B4-BE49-F238E27FC236}">
                  <a16:creationId xmlns:a16="http://schemas.microsoft.com/office/drawing/2014/main" id="{C801A4FB-07DA-42D4-715B-7633D0DD4E49}"/>
                </a:ext>
              </a:extLst>
            </p:cNvPr>
            <p:cNvPicPr>
              <a:picLocks noChangeAspect="1"/>
            </p:cNvPicPr>
            <p:nvPr/>
          </p:nvPicPr>
          <p:blipFill>
            <a:blip r:embed="rId6">
              <a:duotone>
                <a:schemeClr val="accent5">
                  <a:shade val="45000"/>
                  <a:satMod val="135000"/>
                </a:schemeClr>
                <a:prstClr val="white"/>
              </a:duotone>
            </a:blip>
            <a:stretch>
              <a:fillRect/>
            </a:stretch>
          </p:blipFill>
          <p:spPr>
            <a:xfrm>
              <a:off x="8249539" y="9308116"/>
              <a:ext cx="1636796" cy="644218"/>
            </a:xfrm>
            <a:prstGeom prst="rect">
              <a:avLst/>
            </a:prstGeom>
          </p:spPr>
        </p:pic>
        <p:sp>
          <p:nvSpPr>
            <p:cNvPr id="8" name="TextBox 7">
              <a:extLst>
                <a:ext uri="{FF2B5EF4-FFF2-40B4-BE49-F238E27FC236}">
                  <a16:creationId xmlns:a16="http://schemas.microsoft.com/office/drawing/2014/main" id="{32F7BF41-BA04-A595-D589-50642DCCE6B6}"/>
                </a:ext>
              </a:extLst>
            </p:cNvPr>
            <p:cNvSpPr txBox="1"/>
            <p:nvPr/>
          </p:nvSpPr>
          <p:spPr>
            <a:xfrm>
              <a:off x="7754112" y="9339397"/>
              <a:ext cx="749808" cy="523220"/>
            </a:xfrm>
            <a:prstGeom prst="rect">
              <a:avLst/>
            </a:prstGeom>
            <a:noFill/>
          </p:spPr>
          <p:txBody>
            <a:bodyPr wrap="square" rtlCol="0">
              <a:spAutoFit/>
            </a:bodyPr>
            <a:lstStyle/>
            <a:p>
              <a:r>
                <a:rPr lang="en-US" sz="2800" dirty="0">
                  <a:solidFill>
                    <a:schemeClr val="bg1"/>
                  </a:solidFill>
                  <a:latin typeface="Libre Franklin" pitchFamily="2" charset="0"/>
                </a:rPr>
                <a:t>11</a:t>
              </a:r>
              <a:endParaRPr lang="en-ZA" sz="2800" dirty="0">
                <a:solidFill>
                  <a:schemeClr val="bg1"/>
                </a:solidFill>
                <a:latin typeface="Libre Franklin" pitchFamily="2" charset="0"/>
              </a:endParaRPr>
            </a:p>
          </p:txBody>
        </p:sp>
      </p:grpSp>
    </p:spTree>
    <p:extLst>
      <p:ext uri="{BB962C8B-B14F-4D97-AF65-F5344CB8AC3E}">
        <p14:creationId xmlns:p14="http://schemas.microsoft.com/office/powerpoint/2010/main" val="12996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500"/>
                                        <p:tgtEl>
                                          <p:spTgt spid="141"/>
                                        </p:tgtEl>
                                      </p:cBhvr>
                                    </p:animEffect>
                                  </p:childTnLst>
                                </p:cTn>
                              </p:par>
                              <p:par>
                                <p:cTn id="8" presetID="10" presetClass="entr" presetSubtype="0" fill="hold"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fade">
                                      <p:cBhvr>
                                        <p:cTn id="10" dur="500"/>
                                        <p:tgtEl>
                                          <p:spTgt spid="144"/>
                                        </p:tgtEl>
                                      </p:cBhvr>
                                    </p:animEffect>
                                  </p:childTnLst>
                                </p:cTn>
                              </p:par>
                              <p:par>
                                <p:cTn id="11" presetID="10" presetClass="entr" presetSubtype="0" fill="hold" nodeType="withEffect">
                                  <p:stCondLst>
                                    <p:cond delay="0"/>
                                  </p:stCondLst>
                                  <p:childTnLst>
                                    <p:set>
                                      <p:cBhvr>
                                        <p:cTn id="12" dur="1" fill="hold">
                                          <p:stCondLst>
                                            <p:cond delay="0"/>
                                          </p:stCondLst>
                                        </p:cTn>
                                        <p:tgtEl>
                                          <p:spTgt spid="146"/>
                                        </p:tgtEl>
                                        <p:attrNameLst>
                                          <p:attrName>style.visibility</p:attrName>
                                        </p:attrNameLst>
                                      </p:cBhvr>
                                      <p:to>
                                        <p:strVal val="visible"/>
                                      </p:to>
                                    </p:set>
                                    <p:animEffect transition="in" filter="fade">
                                      <p:cBhvr>
                                        <p:cTn id="13" dur="500"/>
                                        <p:tgtEl>
                                          <p:spTgt spid="146"/>
                                        </p:tgtEl>
                                      </p:cBhvr>
                                    </p:animEffect>
                                  </p:childTnLst>
                                </p:cTn>
                              </p:par>
                              <p:par>
                                <p:cTn id="14" presetID="10" presetClass="entr" presetSubtype="0" fill="hold" nodeType="withEffect">
                                  <p:stCondLst>
                                    <p:cond delay="0"/>
                                  </p:stCondLst>
                                  <p:childTnLst>
                                    <p:set>
                                      <p:cBhvr>
                                        <p:cTn id="15" dur="1" fill="hold">
                                          <p:stCondLst>
                                            <p:cond delay="0"/>
                                          </p:stCondLst>
                                        </p:cTn>
                                        <p:tgtEl>
                                          <p:spTgt spid="145"/>
                                        </p:tgtEl>
                                        <p:attrNameLst>
                                          <p:attrName>style.visibility</p:attrName>
                                        </p:attrNameLst>
                                      </p:cBhvr>
                                      <p:to>
                                        <p:strVal val="visible"/>
                                      </p:to>
                                    </p:set>
                                    <p:animEffect transition="in" filter="fade">
                                      <p:cBhvr>
                                        <p:cTn id="16"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994E5"/>
        </a:solidFill>
        <a:effectLst/>
      </p:bgPr>
    </p:bg>
    <p:spTree>
      <p:nvGrpSpPr>
        <p:cNvPr id="1" name="Shape 94"/>
        <p:cNvGrpSpPr/>
        <p:nvPr/>
      </p:nvGrpSpPr>
      <p:grpSpPr>
        <a:xfrm>
          <a:off x="0" y="0"/>
          <a:ext cx="0" cy="0"/>
          <a:chOff x="0" y="0"/>
          <a:chExt cx="0" cy="0"/>
        </a:xfrm>
      </p:grpSpPr>
      <p:grpSp>
        <p:nvGrpSpPr>
          <p:cNvPr id="14" name="Group 13">
            <a:extLst>
              <a:ext uri="{FF2B5EF4-FFF2-40B4-BE49-F238E27FC236}">
                <a16:creationId xmlns:a16="http://schemas.microsoft.com/office/drawing/2014/main" id="{43740A37-F948-F4C6-3C0D-C0613E3D6945}"/>
              </a:ext>
            </a:extLst>
          </p:cNvPr>
          <p:cNvGrpSpPr/>
          <p:nvPr/>
        </p:nvGrpSpPr>
        <p:grpSpPr>
          <a:xfrm>
            <a:off x="8032755" y="-186694"/>
            <a:ext cx="10255246" cy="10467826"/>
            <a:chOff x="10225744" y="-180826"/>
            <a:chExt cx="8062256" cy="10467826"/>
          </a:xfrm>
        </p:grpSpPr>
        <p:grpSp>
          <p:nvGrpSpPr>
            <p:cNvPr id="96" name="Google Shape;96;p14"/>
            <p:cNvGrpSpPr/>
            <p:nvPr/>
          </p:nvGrpSpPr>
          <p:grpSpPr>
            <a:xfrm>
              <a:off x="10225744" y="-180826"/>
              <a:ext cx="8062256" cy="10467826"/>
              <a:chOff x="0" y="-47625"/>
              <a:chExt cx="2123392" cy="2756958"/>
            </a:xfrm>
          </p:grpSpPr>
          <p:sp>
            <p:nvSpPr>
              <p:cNvPr id="97" name="Google Shape;97;p14"/>
              <p:cNvSpPr/>
              <p:nvPr/>
            </p:nvSpPr>
            <p:spPr>
              <a:xfrm>
                <a:off x="0" y="0"/>
                <a:ext cx="2123392" cy="2709333"/>
              </a:xfrm>
              <a:custGeom>
                <a:avLst/>
                <a:gdLst/>
                <a:ahLst/>
                <a:cxnLst/>
                <a:rect l="l" t="t" r="r" b="b"/>
                <a:pathLst>
                  <a:path w="2123392" h="2709333" extrusionOk="0">
                    <a:moveTo>
                      <a:pt x="0" y="0"/>
                    </a:moveTo>
                    <a:lnTo>
                      <a:pt x="2123392" y="0"/>
                    </a:lnTo>
                    <a:lnTo>
                      <a:pt x="2123392" y="2709333"/>
                    </a:lnTo>
                    <a:lnTo>
                      <a:pt x="0" y="2709333"/>
                    </a:lnTo>
                    <a:close/>
                  </a:path>
                </a:pathLst>
              </a:custGeom>
              <a:solidFill>
                <a:srgbClr val="014E97"/>
              </a:solidFill>
              <a:ln>
                <a:noFill/>
              </a:ln>
            </p:spPr>
            <p:txBody>
              <a:bodyPr/>
              <a:lstStyle/>
              <a:p>
                <a:endParaRPr lang="en-ZA"/>
              </a:p>
            </p:txBody>
          </p:sp>
          <p:sp>
            <p:nvSpPr>
              <p:cNvPr id="98" name="Google Shape;98;p1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 name="Google Shape;99;p14"/>
            <p:cNvGrpSpPr/>
            <p:nvPr/>
          </p:nvGrpSpPr>
          <p:grpSpPr>
            <a:xfrm>
              <a:off x="10838308" y="4070699"/>
              <a:ext cx="5454190" cy="3230769"/>
              <a:chOff x="0" y="-225621"/>
              <a:chExt cx="903120" cy="850900"/>
            </a:xfrm>
          </p:grpSpPr>
          <p:sp>
            <p:nvSpPr>
              <p:cNvPr id="100" name="Google Shape;100;p14"/>
              <p:cNvSpPr/>
              <p:nvPr/>
            </p:nvSpPr>
            <p:spPr>
              <a:xfrm>
                <a:off x="0" y="0"/>
                <a:ext cx="812800" cy="145582"/>
              </a:xfrm>
              <a:custGeom>
                <a:avLst/>
                <a:gdLst/>
                <a:ahLst/>
                <a:cxnLst/>
                <a:rect l="l" t="t" r="r" b="b"/>
                <a:pathLst>
                  <a:path w="812800" h="145582" extrusionOk="0">
                    <a:moveTo>
                      <a:pt x="0" y="0"/>
                    </a:moveTo>
                    <a:lnTo>
                      <a:pt x="812800" y="0"/>
                    </a:lnTo>
                    <a:lnTo>
                      <a:pt x="812800" y="145582"/>
                    </a:lnTo>
                    <a:lnTo>
                      <a:pt x="0" y="145582"/>
                    </a:lnTo>
                    <a:close/>
                  </a:path>
                </a:pathLst>
              </a:custGeom>
              <a:solidFill>
                <a:srgbClr val="000000">
                  <a:alpha val="0"/>
                </a:srgbClr>
              </a:solidFill>
              <a:ln>
                <a:noFill/>
              </a:ln>
            </p:spPr>
            <p:txBody>
              <a:bodyPr/>
              <a:lstStyle/>
              <a:p>
                <a:endParaRPr lang="en-ZA"/>
              </a:p>
            </p:txBody>
          </p:sp>
          <p:sp>
            <p:nvSpPr>
              <p:cNvPr id="101" name="Google Shape;101;p14"/>
              <p:cNvSpPr txBox="1"/>
              <p:nvPr/>
            </p:nvSpPr>
            <p:spPr>
              <a:xfrm>
                <a:off x="90320" y="-225621"/>
                <a:ext cx="812800"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40016"/>
                  </a:lnSpc>
                  <a:spcBef>
                    <a:spcPts val="0"/>
                  </a:spcBef>
                  <a:spcAft>
                    <a:spcPts val="0"/>
                  </a:spcAft>
                  <a:buNone/>
                </a:pPr>
                <a:r>
                  <a:rPr lang="en-US" sz="2499" b="1" i="0" u="none" strike="noStrike" cap="none" dirty="0">
                    <a:solidFill>
                      <a:srgbClr val="FFFFFF"/>
                    </a:solidFill>
                    <a:latin typeface="Libre Franklin"/>
                    <a:ea typeface="Libre Franklin"/>
                    <a:cs typeface="Libre Franklin"/>
                    <a:sym typeface="Libre Franklin"/>
                  </a:rPr>
                  <a:t>FEATURE IMPORTANCE </a:t>
                </a:r>
                <a:endParaRPr lang="en-US" dirty="0"/>
              </a:p>
            </p:txBody>
          </p:sp>
        </p:grpSp>
      </p:grpSp>
      <p:sp>
        <p:nvSpPr>
          <p:cNvPr id="103" name="Google Shape;103;p14"/>
          <p:cNvSpPr/>
          <p:nvPr/>
        </p:nvSpPr>
        <p:spPr>
          <a:xfrm>
            <a:off x="10679912" y="3070849"/>
            <a:ext cx="3086100" cy="552758"/>
          </a:xfrm>
          <a:custGeom>
            <a:avLst/>
            <a:gdLst/>
            <a:ahLst/>
            <a:cxnLst/>
            <a:rect l="l" t="t" r="r" b="b"/>
            <a:pathLst>
              <a:path w="812800" h="145582" extrusionOk="0">
                <a:moveTo>
                  <a:pt x="0" y="0"/>
                </a:moveTo>
                <a:lnTo>
                  <a:pt x="812800" y="0"/>
                </a:lnTo>
                <a:lnTo>
                  <a:pt x="812800" y="145582"/>
                </a:lnTo>
                <a:lnTo>
                  <a:pt x="0" y="145582"/>
                </a:lnTo>
                <a:close/>
              </a:path>
            </a:pathLst>
          </a:custGeom>
          <a:solidFill>
            <a:srgbClr val="000000">
              <a:alpha val="0"/>
            </a:srgbClr>
          </a:solidFill>
          <a:ln>
            <a:noFill/>
          </a:ln>
        </p:spPr>
        <p:txBody>
          <a:bodyPr/>
          <a:lstStyle/>
          <a:p>
            <a:endParaRPr lang="en-ZA"/>
          </a:p>
        </p:txBody>
      </p:sp>
      <p:grpSp>
        <p:nvGrpSpPr>
          <p:cNvPr id="15" name="Group 14">
            <a:extLst>
              <a:ext uri="{FF2B5EF4-FFF2-40B4-BE49-F238E27FC236}">
                <a16:creationId xmlns:a16="http://schemas.microsoft.com/office/drawing/2014/main" id="{7BF1A13F-1D35-6F78-8247-E9D0D340241E}"/>
              </a:ext>
            </a:extLst>
          </p:cNvPr>
          <p:cNvGrpSpPr/>
          <p:nvPr/>
        </p:nvGrpSpPr>
        <p:grpSpPr>
          <a:xfrm>
            <a:off x="592251" y="407330"/>
            <a:ext cx="6353698" cy="4673838"/>
            <a:chOff x="1572625" y="373381"/>
            <a:chExt cx="6353698" cy="4673838"/>
          </a:xfrm>
        </p:grpSpPr>
        <p:grpSp>
          <p:nvGrpSpPr>
            <p:cNvPr id="105" name="Google Shape;105;p14"/>
            <p:cNvGrpSpPr/>
            <p:nvPr/>
          </p:nvGrpSpPr>
          <p:grpSpPr>
            <a:xfrm>
              <a:off x="1572625" y="373381"/>
              <a:ext cx="4992765" cy="3230769"/>
              <a:chOff x="0" y="-269658"/>
              <a:chExt cx="1314967" cy="850900"/>
            </a:xfrm>
          </p:grpSpPr>
          <p:sp>
            <p:nvSpPr>
              <p:cNvPr id="106" name="Google Shape;106;p14"/>
              <p:cNvSpPr/>
              <p:nvPr/>
            </p:nvSpPr>
            <p:spPr>
              <a:xfrm>
                <a:off x="0" y="0"/>
                <a:ext cx="812800" cy="145582"/>
              </a:xfrm>
              <a:custGeom>
                <a:avLst/>
                <a:gdLst/>
                <a:ahLst/>
                <a:cxnLst/>
                <a:rect l="l" t="t" r="r" b="b"/>
                <a:pathLst>
                  <a:path w="812800" h="145582" extrusionOk="0">
                    <a:moveTo>
                      <a:pt x="0" y="0"/>
                    </a:moveTo>
                    <a:lnTo>
                      <a:pt x="812800" y="0"/>
                    </a:lnTo>
                    <a:lnTo>
                      <a:pt x="812800" y="145582"/>
                    </a:lnTo>
                    <a:lnTo>
                      <a:pt x="0" y="145582"/>
                    </a:lnTo>
                    <a:close/>
                  </a:path>
                </a:pathLst>
              </a:custGeom>
              <a:solidFill>
                <a:srgbClr val="000000">
                  <a:alpha val="0"/>
                </a:srgbClr>
              </a:solidFill>
              <a:ln>
                <a:noFill/>
              </a:ln>
            </p:spPr>
            <p:txBody>
              <a:bodyPr/>
              <a:lstStyle/>
              <a:p>
                <a:endParaRPr lang="en-ZA"/>
              </a:p>
            </p:txBody>
          </p:sp>
          <p:sp>
            <p:nvSpPr>
              <p:cNvPr id="107" name="Google Shape;107;p14"/>
              <p:cNvSpPr txBox="1"/>
              <p:nvPr/>
            </p:nvSpPr>
            <p:spPr>
              <a:xfrm>
                <a:off x="0" y="-269658"/>
                <a:ext cx="1314967" cy="850900"/>
              </a:xfrm>
              <a:prstGeom prst="rect">
                <a:avLst/>
              </a:prstGeom>
              <a:noFill/>
              <a:ln>
                <a:noFill/>
              </a:ln>
            </p:spPr>
            <p:txBody>
              <a:bodyPr spcFirstLastPara="1" wrap="square" lIns="50800" tIns="50800" rIns="50800" bIns="50800" anchor="ctr" anchorCtr="0">
                <a:noAutofit/>
              </a:bodyPr>
              <a:lstStyle/>
              <a:p>
                <a:pPr marL="0" marR="0" lvl="0" indent="0" algn="l" rtl="0">
                  <a:lnSpc>
                    <a:spcPct val="140016"/>
                  </a:lnSpc>
                  <a:spcBef>
                    <a:spcPts val="0"/>
                  </a:spcBef>
                  <a:spcAft>
                    <a:spcPts val="0"/>
                  </a:spcAft>
                  <a:buNone/>
                </a:pPr>
                <a:r>
                  <a:rPr lang="en-US" sz="2499" b="1" i="0" u="none" strike="noStrike" cap="none" dirty="0">
                    <a:solidFill>
                      <a:srgbClr val="FFFFFF"/>
                    </a:solidFill>
                    <a:latin typeface="Libre Franklin"/>
                    <a:ea typeface="Libre Franklin"/>
                    <a:cs typeface="Libre Franklin"/>
                    <a:sym typeface="Libre Franklin"/>
                  </a:rPr>
                  <a:t>MODEL COMPARISON</a:t>
                </a:r>
                <a:endParaRPr dirty="0"/>
              </a:p>
            </p:txBody>
          </p:sp>
        </p:grpSp>
        <p:sp>
          <p:nvSpPr>
            <p:cNvPr id="108" name="Google Shape;108;p14"/>
            <p:cNvSpPr txBox="1"/>
            <p:nvPr/>
          </p:nvSpPr>
          <p:spPr>
            <a:xfrm>
              <a:off x="1608657" y="2332630"/>
              <a:ext cx="6317666" cy="2714589"/>
            </a:xfrm>
            <a:prstGeom prst="rect">
              <a:avLst/>
            </a:prstGeom>
            <a:noFill/>
            <a:ln>
              <a:noFill/>
            </a:ln>
          </p:spPr>
          <p:txBody>
            <a:bodyPr spcFirstLastPara="1" wrap="square" lIns="0" tIns="0" rIns="0" bIns="0" anchor="t" anchorCtr="0">
              <a:spAutoFit/>
            </a:bodyPr>
            <a:lstStyle/>
            <a:p>
              <a:pPr marL="342900" lvl="0" indent="-342900">
                <a:lnSpc>
                  <a:spcPct val="140000"/>
                </a:lnSpc>
                <a:buClr>
                  <a:schemeClr val="bg1"/>
                </a:buClr>
                <a:buFont typeface="Arial" panose="020B0604020202020204" pitchFamily="34" charset="0"/>
                <a:buChar char="•"/>
              </a:pPr>
              <a:r>
                <a:rPr lang="en-US" sz="2100" b="1" dirty="0">
                  <a:solidFill>
                    <a:srgbClr val="FFFFFF"/>
                  </a:solidFill>
                  <a:latin typeface="Libre Franklin Light"/>
                  <a:ea typeface="Libre Franklin Light"/>
                  <a:cs typeface="Libre Franklin Light"/>
                  <a:sym typeface="Libre Franklin Light"/>
                </a:rPr>
                <a:t>Accuracy and F1-Score:  </a:t>
              </a:r>
              <a:r>
                <a:rPr lang="en-US" sz="2100" dirty="0">
                  <a:solidFill>
                    <a:srgbClr val="FFFFFF"/>
                  </a:solidFill>
                  <a:latin typeface="Libre Franklin Light"/>
                  <a:ea typeface="Libre Franklin Light"/>
                  <a:cs typeface="Libre Franklin Light"/>
                  <a:sym typeface="Libre Franklin Light"/>
                </a:rPr>
                <a:t>The models seem to have relatively similar performance in terms of accuracy and F1-Score.</a:t>
              </a:r>
            </a:p>
            <a:p>
              <a:pPr marL="342900" lvl="0" indent="-342900">
                <a:lnSpc>
                  <a:spcPct val="140000"/>
                </a:lnSpc>
                <a:buClr>
                  <a:schemeClr val="bg1"/>
                </a:buClr>
                <a:buFont typeface="Arial" panose="020B0604020202020204" pitchFamily="34" charset="0"/>
                <a:buChar char="•"/>
              </a:pPr>
              <a:r>
                <a:rPr lang="en-US" sz="2100" dirty="0">
                  <a:solidFill>
                    <a:srgbClr val="FFFFFF"/>
                  </a:solidFill>
                  <a:latin typeface="Libre Franklin Light"/>
                  <a:ea typeface="Libre Franklin Light"/>
                  <a:cs typeface="Libre Franklin Light"/>
                  <a:sym typeface="Libre Franklin Light"/>
                </a:rPr>
                <a:t>The </a:t>
              </a:r>
              <a:r>
                <a:rPr lang="en-US" sz="2100" b="1" dirty="0">
                  <a:solidFill>
                    <a:srgbClr val="FFFFFF"/>
                  </a:solidFill>
                  <a:latin typeface="Libre Franklin Light"/>
                  <a:ea typeface="Libre Franklin Light"/>
                  <a:cs typeface="Libre Franklin Light"/>
                  <a:sym typeface="Libre Franklin Light"/>
                </a:rPr>
                <a:t>Random Forest</a:t>
              </a:r>
              <a:r>
                <a:rPr lang="en-US" sz="2100" dirty="0">
                  <a:solidFill>
                    <a:srgbClr val="FFFFFF"/>
                  </a:solidFill>
                  <a:latin typeface="Libre Franklin Light"/>
                  <a:ea typeface="Libre Franklin Light"/>
                  <a:cs typeface="Libre Franklin Light"/>
                  <a:sym typeface="Libre Franklin Light"/>
                </a:rPr>
                <a:t> model performs slightly better than the others in terms of both Accuracy and F1-Score.</a:t>
              </a:r>
              <a:endParaRPr sz="2100" b="0" i="0" u="none" strike="noStrike" cap="none" dirty="0">
                <a:solidFill>
                  <a:srgbClr val="FFFFFF"/>
                </a:solidFill>
                <a:latin typeface="Libre Franklin Light"/>
                <a:ea typeface="Libre Franklin Light"/>
                <a:cs typeface="Libre Franklin Light"/>
                <a:sym typeface="Libre Franklin Light"/>
              </a:endParaRPr>
            </a:p>
          </p:txBody>
        </p:sp>
      </p:grpSp>
      <p:sp>
        <p:nvSpPr>
          <p:cNvPr id="111" name="Google Shape;111;p14"/>
          <p:cNvSpPr txBox="1"/>
          <p:nvPr/>
        </p:nvSpPr>
        <p:spPr>
          <a:xfrm>
            <a:off x="9505776" y="6153570"/>
            <a:ext cx="7484273" cy="2714589"/>
          </a:xfrm>
          <a:prstGeom prst="rect">
            <a:avLst/>
          </a:prstGeom>
          <a:noFill/>
          <a:ln>
            <a:noFill/>
          </a:ln>
        </p:spPr>
        <p:txBody>
          <a:bodyPr spcFirstLastPara="1" wrap="square" lIns="0" tIns="0" rIns="0" bIns="0" anchor="t" anchorCtr="0">
            <a:spAutoFit/>
          </a:bodyPr>
          <a:lstStyle/>
          <a:p>
            <a:pPr marL="342900" lvl="0" indent="-342900">
              <a:lnSpc>
                <a:spcPct val="140000"/>
              </a:lnSpc>
              <a:buClr>
                <a:schemeClr val="bg1"/>
              </a:buClr>
              <a:buFont typeface="Arial" panose="020B0604020202020204" pitchFamily="34" charset="0"/>
              <a:buChar char="•"/>
            </a:pPr>
            <a:r>
              <a:rPr lang="en-US" sz="2100" dirty="0">
                <a:solidFill>
                  <a:srgbClr val="FFFFFF"/>
                </a:solidFill>
                <a:latin typeface="Libre Franklin Light"/>
                <a:ea typeface="Libre Franklin Light"/>
                <a:cs typeface="Libre Franklin Light"/>
                <a:sym typeface="Libre Franklin Light"/>
              </a:rPr>
              <a:t>This bar chart ranks the importance of various features used in the Random Forest model.</a:t>
            </a:r>
          </a:p>
          <a:p>
            <a:pPr marL="342900" lvl="0" indent="-342900">
              <a:lnSpc>
                <a:spcPct val="140000"/>
              </a:lnSpc>
              <a:buClr>
                <a:schemeClr val="bg1"/>
              </a:buClr>
              <a:buFont typeface="Arial" panose="020B0604020202020204" pitchFamily="34" charset="0"/>
              <a:buChar char="•"/>
            </a:pPr>
            <a:r>
              <a:rPr lang="en-US" sz="2100" b="1" dirty="0">
                <a:solidFill>
                  <a:srgbClr val="FFFFFF"/>
                </a:solidFill>
                <a:latin typeface="Libre Franklin Light"/>
                <a:ea typeface="Libre Franklin Light"/>
                <a:cs typeface="Libre Franklin Light"/>
                <a:sym typeface="Libre Franklin Light"/>
              </a:rPr>
              <a:t>Weight</a:t>
            </a:r>
            <a:r>
              <a:rPr lang="en-US" sz="2100" dirty="0">
                <a:solidFill>
                  <a:srgbClr val="FFFFFF"/>
                </a:solidFill>
                <a:latin typeface="Libre Franklin Light"/>
                <a:ea typeface="Libre Franklin Light"/>
                <a:cs typeface="Libre Franklin Light"/>
                <a:sym typeface="Libre Franklin Light"/>
              </a:rPr>
              <a:t> and </a:t>
            </a:r>
            <a:r>
              <a:rPr lang="en-US" sz="2100" b="1" dirty="0" err="1">
                <a:solidFill>
                  <a:srgbClr val="FFFFFF"/>
                </a:solidFill>
                <a:latin typeface="Libre Franklin Light"/>
                <a:ea typeface="Libre Franklin Light"/>
                <a:cs typeface="Libre Franklin Light"/>
                <a:sym typeface="Libre Franklin Light"/>
              </a:rPr>
              <a:t>ap_hi</a:t>
            </a:r>
            <a:r>
              <a:rPr lang="en-US" sz="2100" dirty="0">
                <a:solidFill>
                  <a:srgbClr val="FFFFFF"/>
                </a:solidFill>
                <a:latin typeface="Libre Franklin Light"/>
                <a:ea typeface="Libre Franklin Light"/>
                <a:cs typeface="Libre Franklin Light"/>
                <a:sym typeface="Libre Franklin Light"/>
              </a:rPr>
              <a:t> are the most important features, followed by </a:t>
            </a:r>
            <a:r>
              <a:rPr lang="en-US" sz="2100" b="1" dirty="0">
                <a:solidFill>
                  <a:srgbClr val="FFFFFF"/>
                </a:solidFill>
                <a:latin typeface="Libre Franklin Light"/>
                <a:ea typeface="Libre Franklin Light"/>
                <a:cs typeface="Libre Franklin Light"/>
                <a:sym typeface="Libre Franklin Light"/>
              </a:rPr>
              <a:t>height</a:t>
            </a:r>
            <a:r>
              <a:rPr lang="en-US" sz="2100" dirty="0">
                <a:solidFill>
                  <a:srgbClr val="FFFFFF"/>
                </a:solidFill>
                <a:latin typeface="Libre Franklin Light"/>
                <a:ea typeface="Libre Franklin Light"/>
                <a:cs typeface="Libre Franklin Light"/>
                <a:sym typeface="Libre Franklin Light"/>
              </a:rPr>
              <a:t>, </a:t>
            </a:r>
            <a:r>
              <a:rPr lang="en-US" sz="2100" b="1" dirty="0">
                <a:solidFill>
                  <a:srgbClr val="FFFFFF"/>
                </a:solidFill>
                <a:latin typeface="Libre Franklin Light"/>
                <a:ea typeface="Libre Franklin Light"/>
                <a:cs typeface="Libre Franklin Light"/>
                <a:sym typeface="Libre Franklin Light"/>
              </a:rPr>
              <a:t>age</a:t>
            </a:r>
            <a:r>
              <a:rPr lang="en-US" sz="2100" dirty="0">
                <a:solidFill>
                  <a:srgbClr val="FFFFFF"/>
                </a:solidFill>
                <a:latin typeface="Libre Franklin Light"/>
                <a:ea typeface="Libre Franklin Light"/>
                <a:cs typeface="Libre Franklin Light"/>
                <a:sym typeface="Libre Franklin Light"/>
              </a:rPr>
              <a:t>, and </a:t>
            </a:r>
            <a:r>
              <a:rPr lang="en-US" sz="2100" b="1" dirty="0" err="1">
                <a:solidFill>
                  <a:srgbClr val="FFFFFF"/>
                </a:solidFill>
                <a:latin typeface="Libre Franklin Light"/>
                <a:ea typeface="Libre Franklin Light"/>
                <a:cs typeface="Libre Franklin Light"/>
                <a:sym typeface="Libre Franklin Light"/>
              </a:rPr>
              <a:t>occupation_encoded</a:t>
            </a:r>
            <a:r>
              <a:rPr lang="en-US" sz="2100" dirty="0">
                <a:solidFill>
                  <a:srgbClr val="FFFFFF"/>
                </a:solidFill>
                <a:latin typeface="Libre Franklin Light"/>
                <a:ea typeface="Libre Franklin Light"/>
                <a:cs typeface="Libre Franklin Light"/>
                <a:sym typeface="Libre Franklin Light"/>
              </a:rPr>
              <a:t>.</a:t>
            </a:r>
          </a:p>
          <a:p>
            <a:pPr marL="342900" lvl="0" indent="-342900">
              <a:lnSpc>
                <a:spcPct val="140000"/>
              </a:lnSpc>
              <a:buClr>
                <a:schemeClr val="bg1"/>
              </a:buClr>
              <a:buFont typeface="Arial" panose="020B0604020202020204" pitchFamily="34" charset="0"/>
              <a:buChar char="•"/>
            </a:pPr>
            <a:r>
              <a:rPr lang="en-US" sz="2100" dirty="0">
                <a:solidFill>
                  <a:srgbClr val="FFFFFF"/>
                </a:solidFill>
                <a:latin typeface="Libre Franklin Light"/>
                <a:ea typeface="Libre Franklin Light"/>
                <a:cs typeface="Libre Franklin Light"/>
                <a:sym typeface="Libre Franklin Light"/>
              </a:rPr>
              <a:t>Features such as </a:t>
            </a:r>
            <a:r>
              <a:rPr lang="en-US" sz="2100" b="1" dirty="0">
                <a:solidFill>
                  <a:srgbClr val="FFFFFF"/>
                </a:solidFill>
                <a:latin typeface="Libre Franklin Light"/>
                <a:ea typeface="Libre Franklin Light"/>
                <a:cs typeface="Libre Franklin Light"/>
                <a:sym typeface="Libre Franklin Light"/>
              </a:rPr>
              <a:t>gender</a:t>
            </a:r>
            <a:r>
              <a:rPr lang="en-US" sz="2100" dirty="0">
                <a:solidFill>
                  <a:srgbClr val="FFFFFF"/>
                </a:solidFill>
                <a:latin typeface="Libre Franklin Light"/>
                <a:ea typeface="Libre Franklin Light"/>
                <a:cs typeface="Libre Franklin Light"/>
                <a:sym typeface="Libre Franklin Light"/>
              </a:rPr>
              <a:t>, </a:t>
            </a:r>
            <a:r>
              <a:rPr lang="en-US" sz="2100" b="1" dirty="0" err="1">
                <a:solidFill>
                  <a:srgbClr val="FFFFFF"/>
                </a:solidFill>
                <a:latin typeface="Libre Franklin Light"/>
                <a:ea typeface="Libre Franklin Light"/>
                <a:cs typeface="Libre Franklin Light"/>
                <a:sym typeface="Libre Franklin Light"/>
              </a:rPr>
              <a:t>gluc</a:t>
            </a:r>
            <a:r>
              <a:rPr lang="en-US" sz="2100" dirty="0">
                <a:solidFill>
                  <a:srgbClr val="FFFFFF"/>
                </a:solidFill>
                <a:latin typeface="Libre Franklin Light"/>
                <a:ea typeface="Libre Franklin Light"/>
                <a:cs typeface="Libre Franklin Light"/>
                <a:sym typeface="Libre Franklin Light"/>
              </a:rPr>
              <a:t>, </a:t>
            </a:r>
            <a:r>
              <a:rPr lang="en-US" sz="2100" b="1" dirty="0">
                <a:solidFill>
                  <a:srgbClr val="FFFFFF"/>
                </a:solidFill>
                <a:latin typeface="Libre Franklin Light"/>
                <a:ea typeface="Libre Franklin Light"/>
                <a:cs typeface="Libre Franklin Light"/>
                <a:sym typeface="Libre Franklin Light"/>
              </a:rPr>
              <a:t>active</a:t>
            </a:r>
            <a:r>
              <a:rPr lang="en-US" sz="2100" dirty="0">
                <a:solidFill>
                  <a:srgbClr val="FFFFFF"/>
                </a:solidFill>
                <a:latin typeface="Libre Franklin Light"/>
                <a:ea typeface="Libre Franklin Light"/>
                <a:cs typeface="Libre Franklin Light"/>
                <a:sym typeface="Libre Franklin Light"/>
              </a:rPr>
              <a:t>, </a:t>
            </a:r>
            <a:r>
              <a:rPr lang="en-US" sz="2100" b="1" dirty="0">
                <a:solidFill>
                  <a:srgbClr val="FFFFFF"/>
                </a:solidFill>
                <a:latin typeface="Libre Franklin Light"/>
                <a:ea typeface="Libre Franklin Light"/>
                <a:cs typeface="Libre Franklin Light"/>
                <a:sym typeface="Libre Franklin Light"/>
              </a:rPr>
              <a:t>smoke</a:t>
            </a:r>
            <a:r>
              <a:rPr lang="en-US" sz="2100" dirty="0">
                <a:solidFill>
                  <a:srgbClr val="FFFFFF"/>
                </a:solidFill>
                <a:latin typeface="Libre Franklin Light"/>
                <a:ea typeface="Libre Franklin Light"/>
                <a:cs typeface="Libre Franklin Light"/>
                <a:sym typeface="Libre Franklin Light"/>
              </a:rPr>
              <a:t>, and </a:t>
            </a:r>
            <a:r>
              <a:rPr lang="en-US" sz="2100" b="1" dirty="0">
                <a:solidFill>
                  <a:srgbClr val="FFFFFF"/>
                </a:solidFill>
                <a:latin typeface="Libre Franklin Light"/>
                <a:ea typeface="Libre Franklin Light"/>
                <a:cs typeface="Libre Franklin Light"/>
                <a:sym typeface="Libre Franklin Light"/>
              </a:rPr>
              <a:t>alco</a:t>
            </a:r>
            <a:r>
              <a:rPr lang="en-US" sz="2100" dirty="0">
                <a:solidFill>
                  <a:srgbClr val="FFFFFF"/>
                </a:solidFill>
                <a:latin typeface="Libre Franklin Light"/>
                <a:ea typeface="Libre Franklin Light"/>
                <a:cs typeface="Libre Franklin Light"/>
                <a:sym typeface="Libre Franklin Light"/>
              </a:rPr>
              <a:t> have lower importance compared to others.</a:t>
            </a:r>
            <a:endParaRPr sz="2100" b="0" i="0" u="none" strike="noStrike" cap="none" dirty="0">
              <a:solidFill>
                <a:srgbClr val="FFFFFF"/>
              </a:solidFill>
              <a:latin typeface="Libre Franklin Light"/>
              <a:ea typeface="Libre Franklin Light"/>
              <a:cs typeface="Libre Franklin Light"/>
              <a:sym typeface="Libre Franklin Light"/>
            </a:endParaRPr>
          </a:p>
        </p:txBody>
      </p:sp>
      <p:pic>
        <p:nvPicPr>
          <p:cNvPr id="3" name="Picture 2" descr="A screenshot of a computer&#10;&#10;AI-generated content may be incorrect.">
            <a:extLst>
              <a:ext uri="{FF2B5EF4-FFF2-40B4-BE49-F238E27FC236}">
                <a16:creationId xmlns:a16="http://schemas.microsoft.com/office/drawing/2014/main" id="{B85EDAE4-F843-5DBF-D886-17F14653A0C2}"/>
              </a:ext>
            </a:extLst>
          </p:cNvPr>
          <p:cNvPicPr>
            <a:picLocks noChangeAspect="1"/>
          </p:cNvPicPr>
          <p:nvPr/>
        </p:nvPicPr>
        <p:blipFill>
          <a:blip r:embed="rId3"/>
          <a:srcRect l="9600" t="36552" r="70800" b="11602"/>
          <a:stretch/>
        </p:blipFill>
        <p:spPr>
          <a:xfrm>
            <a:off x="1297951" y="5634680"/>
            <a:ext cx="4988796" cy="4012408"/>
          </a:xfrm>
          <a:prstGeom prst="rect">
            <a:avLst/>
          </a:prstGeom>
        </p:spPr>
      </p:pic>
      <p:pic>
        <p:nvPicPr>
          <p:cNvPr id="4" name="Picture 3">
            <a:extLst>
              <a:ext uri="{FF2B5EF4-FFF2-40B4-BE49-F238E27FC236}">
                <a16:creationId xmlns:a16="http://schemas.microsoft.com/office/drawing/2014/main" id="{8C84940E-F5DA-3176-38A0-FE8ECA86BD95}"/>
              </a:ext>
            </a:extLst>
          </p:cNvPr>
          <p:cNvPicPr>
            <a:picLocks noChangeAspect="1"/>
          </p:cNvPicPr>
          <p:nvPr/>
        </p:nvPicPr>
        <p:blipFill>
          <a:blip r:embed="rId4"/>
          <a:srcRect l="17241" t="32124" r="13399" b="6567"/>
          <a:stretch/>
        </p:blipFill>
        <p:spPr>
          <a:xfrm>
            <a:off x="9486469" y="1206948"/>
            <a:ext cx="7792082" cy="3874220"/>
          </a:xfrm>
          <a:prstGeom prst="rect">
            <a:avLst/>
          </a:prstGeom>
        </p:spPr>
      </p:pic>
      <p:sp>
        <p:nvSpPr>
          <p:cNvPr id="5" name="Google Shape;238;p23">
            <a:extLst>
              <a:ext uri="{FF2B5EF4-FFF2-40B4-BE49-F238E27FC236}">
                <a16:creationId xmlns:a16="http://schemas.microsoft.com/office/drawing/2014/main" id="{DCC83985-C60C-27C4-019C-C4C9C2229DDA}"/>
              </a:ext>
            </a:extLst>
          </p:cNvPr>
          <p:cNvSpPr txBox="1"/>
          <p:nvPr/>
        </p:nvSpPr>
        <p:spPr>
          <a:xfrm>
            <a:off x="519101" y="439334"/>
            <a:ext cx="9201900" cy="738664"/>
          </a:xfrm>
          <a:prstGeom prst="rect">
            <a:avLst/>
          </a:prstGeom>
          <a:noFill/>
          <a:ln>
            <a:noFill/>
          </a:ln>
        </p:spPr>
        <p:txBody>
          <a:bodyPr spcFirstLastPara="1" wrap="square" lIns="0" tIns="0" rIns="0" bIns="0" anchor="t" anchorCtr="0">
            <a:spAutoFit/>
          </a:bodyPr>
          <a:lstStyle/>
          <a:p>
            <a:pPr lvl="0"/>
            <a:r>
              <a:rPr lang="en-US" sz="4800" dirty="0">
                <a:solidFill>
                  <a:srgbClr val="FFFFFF"/>
                </a:solidFill>
                <a:latin typeface="Libre Baskerville"/>
                <a:sym typeface="Libre Baskerville"/>
              </a:rPr>
              <a:t>CLASSIFIER MODELS</a:t>
            </a:r>
            <a:endParaRPr sz="1050" dirty="0"/>
          </a:p>
        </p:txBody>
      </p:sp>
      <p:pic>
        <p:nvPicPr>
          <p:cNvPr id="6" name="Picture 5" descr="A logo with blue paw prints">
            <a:extLst>
              <a:ext uri="{FF2B5EF4-FFF2-40B4-BE49-F238E27FC236}">
                <a16:creationId xmlns:a16="http://schemas.microsoft.com/office/drawing/2014/main" id="{23277A37-1899-BD90-3745-2A882AF4BCEA}"/>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t="25307" b="23680"/>
          <a:stretch/>
        </p:blipFill>
        <p:spPr>
          <a:xfrm>
            <a:off x="15125707" y="128460"/>
            <a:ext cx="2717998" cy="778614"/>
          </a:xfrm>
          <a:prstGeom prst="rect">
            <a:avLst/>
          </a:prstGeom>
        </p:spPr>
      </p:pic>
      <p:grpSp>
        <p:nvGrpSpPr>
          <p:cNvPr id="11" name="Group 10">
            <a:extLst>
              <a:ext uri="{FF2B5EF4-FFF2-40B4-BE49-F238E27FC236}">
                <a16:creationId xmlns:a16="http://schemas.microsoft.com/office/drawing/2014/main" id="{7399FC3E-7421-B337-10E3-E9F6FA26D1AD}"/>
              </a:ext>
            </a:extLst>
          </p:cNvPr>
          <p:cNvGrpSpPr/>
          <p:nvPr/>
        </p:nvGrpSpPr>
        <p:grpSpPr>
          <a:xfrm>
            <a:off x="7373553" y="9525557"/>
            <a:ext cx="2132223" cy="644218"/>
            <a:chOff x="7754112" y="9308116"/>
            <a:chExt cx="2132223" cy="644218"/>
          </a:xfrm>
        </p:grpSpPr>
        <p:pic>
          <p:nvPicPr>
            <p:cNvPr id="12" name="Picture 11" descr="Blue text on a black background">
              <a:extLst>
                <a:ext uri="{FF2B5EF4-FFF2-40B4-BE49-F238E27FC236}">
                  <a16:creationId xmlns:a16="http://schemas.microsoft.com/office/drawing/2014/main" id="{99CFC0FA-300E-78E5-2081-BEB0A2E7FC92}"/>
                </a:ext>
              </a:extLst>
            </p:cNvPr>
            <p:cNvPicPr>
              <a:picLocks noChangeAspect="1"/>
            </p:cNvPicPr>
            <p:nvPr/>
          </p:nvPicPr>
          <p:blipFill>
            <a:blip r:embed="rId7">
              <a:duotone>
                <a:schemeClr val="accent5">
                  <a:shade val="45000"/>
                  <a:satMod val="135000"/>
                </a:schemeClr>
                <a:prstClr val="white"/>
              </a:duotone>
            </a:blip>
            <a:stretch>
              <a:fillRect/>
            </a:stretch>
          </p:blipFill>
          <p:spPr>
            <a:xfrm>
              <a:off x="8249539" y="9308116"/>
              <a:ext cx="1636796" cy="644218"/>
            </a:xfrm>
            <a:prstGeom prst="rect">
              <a:avLst/>
            </a:prstGeom>
          </p:spPr>
        </p:pic>
        <p:sp>
          <p:nvSpPr>
            <p:cNvPr id="13" name="TextBox 12">
              <a:extLst>
                <a:ext uri="{FF2B5EF4-FFF2-40B4-BE49-F238E27FC236}">
                  <a16:creationId xmlns:a16="http://schemas.microsoft.com/office/drawing/2014/main" id="{A1F2D863-B61D-2509-7AED-69CA1B7B8ADC}"/>
                </a:ext>
              </a:extLst>
            </p:cNvPr>
            <p:cNvSpPr txBox="1"/>
            <p:nvPr/>
          </p:nvSpPr>
          <p:spPr>
            <a:xfrm>
              <a:off x="7754112" y="9339397"/>
              <a:ext cx="749808" cy="523220"/>
            </a:xfrm>
            <a:prstGeom prst="rect">
              <a:avLst/>
            </a:prstGeom>
            <a:noFill/>
          </p:spPr>
          <p:txBody>
            <a:bodyPr wrap="square" rtlCol="0">
              <a:spAutoFit/>
            </a:bodyPr>
            <a:lstStyle/>
            <a:p>
              <a:r>
                <a:rPr lang="en-US" sz="2800" dirty="0">
                  <a:solidFill>
                    <a:schemeClr val="bg1"/>
                  </a:solidFill>
                  <a:latin typeface="Libre Franklin" pitchFamily="2" charset="0"/>
                </a:rPr>
                <a:t>12</a:t>
              </a:r>
              <a:endParaRPr lang="en-ZA" sz="2800" dirty="0">
                <a:solidFill>
                  <a:schemeClr val="bg1"/>
                </a:solidFill>
                <a:latin typeface="Libre Franklin" pitchFamily="2"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F24A71D2-BDBB-0CA3-B63F-6D044DB7728B}"/>
            </a:ext>
          </a:extLst>
        </p:cNvPr>
        <p:cNvGrpSpPr/>
        <p:nvPr/>
      </p:nvGrpSpPr>
      <p:grpSpPr>
        <a:xfrm>
          <a:off x="0" y="0"/>
          <a:ext cx="0" cy="0"/>
          <a:chOff x="0" y="0"/>
          <a:chExt cx="0" cy="0"/>
        </a:xfrm>
      </p:grpSpPr>
      <p:pic>
        <p:nvPicPr>
          <p:cNvPr id="390" name="Google Shape;390;p31">
            <a:extLst>
              <a:ext uri="{FF2B5EF4-FFF2-40B4-BE49-F238E27FC236}">
                <a16:creationId xmlns:a16="http://schemas.microsoft.com/office/drawing/2014/main" id="{0D671F04-E58A-475A-C3C9-3A3295D99D32}"/>
              </a:ext>
            </a:extLst>
          </p:cNvPr>
          <p:cNvPicPr preferRelativeResize="0"/>
          <p:nvPr/>
        </p:nvPicPr>
        <p:blipFill rotWithShape="1">
          <a:blip r:embed="rId3">
            <a:alphaModFix/>
          </a:blip>
          <a:srcRect t="7812" b="7811"/>
          <a:stretch/>
        </p:blipFill>
        <p:spPr>
          <a:xfrm>
            <a:off x="0" y="0"/>
            <a:ext cx="18288000" cy="10287000"/>
          </a:xfrm>
          <a:prstGeom prst="rect">
            <a:avLst/>
          </a:prstGeom>
          <a:noFill/>
          <a:ln>
            <a:noFill/>
          </a:ln>
        </p:spPr>
      </p:pic>
      <p:grpSp>
        <p:nvGrpSpPr>
          <p:cNvPr id="391" name="Google Shape;391;p31">
            <a:extLst>
              <a:ext uri="{FF2B5EF4-FFF2-40B4-BE49-F238E27FC236}">
                <a16:creationId xmlns:a16="http://schemas.microsoft.com/office/drawing/2014/main" id="{2E446FAC-8E6B-2769-9C61-8A89D114C31D}"/>
              </a:ext>
            </a:extLst>
          </p:cNvPr>
          <p:cNvGrpSpPr/>
          <p:nvPr/>
        </p:nvGrpSpPr>
        <p:grpSpPr>
          <a:xfrm>
            <a:off x="859074" y="5480894"/>
            <a:ext cx="1544574" cy="1327368"/>
            <a:chOff x="0" y="0"/>
            <a:chExt cx="812800" cy="698500"/>
          </a:xfrm>
        </p:grpSpPr>
        <p:sp>
          <p:nvSpPr>
            <p:cNvPr id="392" name="Google Shape;392;p31">
              <a:extLst>
                <a:ext uri="{FF2B5EF4-FFF2-40B4-BE49-F238E27FC236}">
                  <a16:creationId xmlns:a16="http://schemas.microsoft.com/office/drawing/2014/main" id="{3C265693-AA2C-495C-59AC-8BFBE21F061E}"/>
                </a:ext>
              </a:extLst>
            </p:cNvPr>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47625" cap="flat" cmpd="sng">
              <a:solidFill>
                <a:srgbClr val="FFFFFF"/>
              </a:solidFill>
              <a:prstDash val="solid"/>
              <a:round/>
              <a:headEnd type="none" w="sm" len="sm"/>
              <a:tailEnd type="none" w="sm" len="sm"/>
            </a:ln>
          </p:spPr>
          <p:txBody>
            <a:bodyPr/>
            <a:lstStyle/>
            <a:p>
              <a:endParaRPr lang="en-ZA"/>
            </a:p>
          </p:txBody>
        </p:sp>
        <p:sp>
          <p:nvSpPr>
            <p:cNvPr id="393" name="Google Shape;393;p31">
              <a:extLst>
                <a:ext uri="{FF2B5EF4-FFF2-40B4-BE49-F238E27FC236}">
                  <a16:creationId xmlns:a16="http://schemas.microsoft.com/office/drawing/2014/main" id="{48EC611B-7D7B-4CFF-F3A2-6499BFA64A57}"/>
                </a:ext>
              </a:extLst>
            </p:cNvPr>
            <p:cNvSpPr txBox="1"/>
            <p:nvPr/>
          </p:nvSpPr>
          <p:spPr>
            <a:xfrm>
              <a:off x="114300" y="0"/>
              <a:ext cx="5842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a:solidFill>
                    <a:srgbClr val="FFFFFF"/>
                  </a:solidFill>
                  <a:latin typeface="Libre Baskerville"/>
                  <a:ea typeface="Libre Baskerville"/>
                  <a:cs typeface="Libre Baskerville"/>
                  <a:sym typeface="Libre Baskerville"/>
                </a:rPr>
                <a:t>03.</a:t>
              </a:r>
              <a:endParaRPr/>
            </a:p>
          </p:txBody>
        </p:sp>
      </p:grpSp>
      <p:sp>
        <p:nvSpPr>
          <p:cNvPr id="394" name="Google Shape;394;p31">
            <a:extLst>
              <a:ext uri="{FF2B5EF4-FFF2-40B4-BE49-F238E27FC236}">
                <a16:creationId xmlns:a16="http://schemas.microsoft.com/office/drawing/2014/main" id="{92AB7E76-CF3D-BA01-045E-EED3785C6B7B}"/>
              </a:ext>
            </a:extLst>
          </p:cNvPr>
          <p:cNvSpPr txBox="1"/>
          <p:nvPr/>
        </p:nvSpPr>
        <p:spPr>
          <a:xfrm>
            <a:off x="2806553" y="5427472"/>
            <a:ext cx="13258986"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FFFFFF"/>
                </a:solidFill>
                <a:latin typeface="Libre Baskerville"/>
                <a:sym typeface="Libre Baskerville"/>
              </a:rPr>
              <a:t>Conclusion</a:t>
            </a:r>
            <a:endParaRPr dirty="0"/>
          </a:p>
        </p:txBody>
      </p:sp>
      <p:cxnSp>
        <p:nvCxnSpPr>
          <p:cNvPr id="396" name="Google Shape;396;p31">
            <a:extLst>
              <a:ext uri="{FF2B5EF4-FFF2-40B4-BE49-F238E27FC236}">
                <a16:creationId xmlns:a16="http://schemas.microsoft.com/office/drawing/2014/main" id="{7E24A8C7-8E8F-C275-0167-3A0D7B20F661}"/>
              </a:ext>
            </a:extLst>
          </p:cNvPr>
          <p:cNvCxnSpPr/>
          <p:nvPr/>
        </p:nvCxnSpPr>
        <p:spPr>
          <a:xfrm rot="5580">
            <a:off x="2806574" y="7106913"/>
            <a:ext cx="15481436" cy="0"/>
          </a:xfrm>
          <a:prstGeom prst="straightConnector1">
            <a:avLst/>
          </a:prstGeom>
          <a:noFill/>
          <a:ln w="38100" cap="flat" cmpd="sng">
            <a:solidFill>
              <a:srgbClr val="FFFFFF"/>
            </a:solidFill>
            <a:prstDash val="solid"/>
            <a:round/>
            <a:headEnd type="none" w="sm" len="sm"/>
            <a:tailEnd type="none" w="sm" len="sm"/>
          </a:ln>
        </p:spPr>
      </p:cxnSp>
      <p:sp>
        <p:nvSpPr>
          <p:cNvPr id="2" name="Google Shape;145;p16">
            <a:extLst>
              <a:ext uri="{FF2B5EF4-FFF2-40B4-BE49-F238E27FC236}">
                <a16:creationId xmlns:a16="http://schemas.microsoft.com/office/drawing/2014/main" id="{C900E1A0-87EC-4F7E-396A-AE03DE34484E}"/>
              </a:ext>
            </a:extLst>
          </p:cNvPr>
          <p:cNvSpPr txBox="1"/>
          <p:nvPr/>
        </p:nvSpPr>
        <p:spPr>
          <a:xfrm>
            <a:off x="2806553" y="7162165"/>
            <a:ext cx="9011661" cy="48013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400" b="0" i="0" u="none" strike="noStrike" cap="none" dirty="0">
                <a:solidFill>
                  <a:srgbClr val="FFFFFF"/>
                </a:solidFill>
                <a:latin typeface="Libre Franklin Light"/>
                <a:ea typeface="Libre Franklin Light"/>
                <a:cs typeface="Libre Franklin Light"/>
                <a:sym typeface="Libre Franklin Light"/>
              </a:rPr>
              <a:t>Key insights and recommendations</a:t>
            </a:r>
            <a:endParaRPr sz="1100" dirty="0"/>
          </a:p>
        </p:txBody>
      </p:sp>
      <p:grpSp>
        <p:nvGrpSpPr>
          <p:cNvPr id="3" name="Group 2">
            <a:extLst>
              <a:ext uri="{FF2B5EF4-FFF2-40B4-BE49-F238E27FC236}">
                <a16:creationId xmlns:a16="http://schemas.microsoft.com/office/drawing/2014/main" id="{D70C208E-517A-19BF-8A12-23AA81DB1F30}"/>
              </a:ext>
            </a:extLst>
          </p:cNvPr>
          <p:cNvGrpSpPr/>
          <p:nvPr/>
        </p:nvGrpSpPr>
        <p:grpSpPr>
          <a:xfrm>
            <a:off x="7754112" y="9436132"/>
            <a:ext cx="2132223" cy="644218"/>
            <a:chOff x="7754112" y="9308116"/>
            <a:chExt cx="2132223" cy="644218"/>
          </a:xfrm>
        </p:grpSpPr>
        <p:pic>
          <p:nvPicPr>
            <p:cNvPr id="4" name="Picture 3" descr="Blue text on a black background">
              <a:extLst>
                <a:ext uri="{FF2B5EF4-FFF2-40B4-BE49-F238E27FC236}">
                  <a16:creationId xmlns:a16="http://schemas.microsoft.com/office/drawing/2014/main" id="{160E4A04-7D40-B272-7502-0BD859B5B2BD}"/>
                </a:ext>
              </a:extLst>
            </p:cNvPr>
            <p:cNvPicPr>
              <a:picLocks noChangeAspect="1"/>
            </p:cNvPicPr>
            <p:nvPr/>
          </p:nvPicPr>
          <p:blipFill>
            <a:blip r:embed="rId4">
              <a:lum bright="70000" contrast="-70000"/>
            </a:blip>
            <a:stretch>
              <a:fillRect/>
            </a:stretch>
          </p:blipFill>
          <p:spPr>
            <a:xfrm>
              <a:off x="8249539" y="9308116"/>
              <a:ext cx="1636796" cy="644218"/>
            </a:xfrm>
            <a:prstGeom prst="rect">
              <a:avLst/>
            </a:prstGeom>
          </p:spPr>
        </p:pic>
        <p:sp>
          <p:nvSpPr>
            <p:cNvPr id="5" name="TextBox 4">
              <a:extLst>
                <a:ext uri="{FF2B5EF4-FFF2-40B4-BE49-F238E27FC236}">
                  <a16:creationId xmlns:a16="http://schemas.microsoft.com/office/drawing/2014/main" id="{3AA57ABF-7068-97A8-9F13-E5DE73947F25}"/>
                </a:ext>
              </a:extLst>
            </p:cNvPr>
            <p:cNvSpPr txBox="1"/>
            <p:nvPr/>
          </p:nvSpPr>
          <p:spPr>
            <a:xfrm>
              <a:off x="7754112" y="9339397"/>
              <a:ext cx="749808" cy="523220"/>
            </a:xfrm>
            <a:prstGeom prst="rect">
              <a:avLst/>
            </a:prstGeom>
            <a:noFill/>
          </p:spPr>
          <p:txBody>
            <a:bodyPr wrap="square" rtlCol="0">
              <a:spAutoFit/>
            </a:bodyPr>
            <a:lstStyle/>
            <a:p>
              <a:r>
                <a:rPr lang="en-US" sz="2800" dirty="0">
                  <a:solidFill>
                    <a:schemeClr val="bg1"/>
                  </a:solidFill>
                  <a:latin typeface="Libre Franklin" pitchFamily="2" charset="0"/>
                </a:rPr>
                <a:t>13</a:t>
              </a:r>
              <a:endParaRPr lang="en-ZA" sz="2800" dirty="0">
                <a:solidFill>
                  <a:schemeClr val="bg1"/>
                </a:solidFill>
                <a:latin typeface="Libre Franklin" pitchFamily="2" charset="0"/>
              </a:endParaRPr>
            </a:p>
          </p:txBody>
        </p:sp>
      </p:grpSp>
      <p:pic>
        <p:nvPicPr>
          <p:cNvPr id="6" name="Picture 5" descr="A logo with blue paw prints">
            <a:extLst>
              <a:ext uri="{FF2B5EF4-FFF2-40B4-BE49-F238E27FC236}">
                <a16:creationId xmlns:a16="http://schemas.microsoft.com/office/drawing/2014/main" id="{224A7BC9-C459-1171-E4AA-9182D95687E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t="25307" b="23680"/>
          <a:stretch/>
        </p:blipFill>
        <p:spPr>
          <a:xfrm>
            <a:off x="413353" y="149436"/>
            <a:ext cx="2717998" cy="778614"/>
          </a:xfrm>
          <a:prstGeom prst="rect">
            <a:avLst/>
          </a:prstGeom>
        </p:spPr>
      </p:pic>
    </p:spTree>
    <p:extLst>
      <p:ext uri="{BB962C8B-B14F-4D97-AF65-F5344CB8AC3E}">
        <p14:creationId xmlns:p14="http://schemas.microsoft.com/office/powerpoint/2010/main" val="115840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animEffect transition="in" filter="fade">
                                      <p:cBhvr>
                                        <p:cTn id="7" dur="500"/>
                                        <p:tgtEl>
                                          <p:spTgt spid="391"/>
                                        </p:tgtEl>
                                      </p:cBhvr>
                                    </p:animEffect>
                                  </p:childTnLst>
                                </p:cTn>
                              </p:par>
                              <p:par>
                                <p:cTn id="8" presetID="10" presetClass="entr" presetSubtype="0" fill="hold" nodeType="withEffect">
                                  <p:stCondLst>
                                    <p:cond delay="0"/>
                                  </p:stCondLst>
                                  <p:childTnLst>
                                    <p:set>
                                      <p:cBhvr>
                                        <p:cTn id="9" dur="1" fill="hold">
                                          <p:stCondLst>
                                            <p:cond delay="0"/>
                                          </p:stCondLst>
                                        </p:cTn>
                                        <p:tgtEl>
                                          <p:spTgt spid="394"/>
                                        </p:tgtEl>
                                        <p:attrNameLst>
                                          <p:attrName>style.visibility</p:attrName>
                                        </p:attrNameLst>
                                      </p:cBhvr>
                                      <p:to>
                                        <p:strVal val="visible"/>
                                      </p:to>
                                    </p:set>
                                    <p:animEffect transition="in" filter="fade">
                                      <p:cBhvr>
                                        <p:cTn id="10" dur="500"/>
                                        <p:tgtEl>
                                          <p:spTgt spid="394"/>
                                        </p:tgtEl>
                                      </p:cBhvr>
                                    </p:animEffect>
                                  </p:childTnLst>
                                </p:cTn>
                              </p:par>
                              <p:par>
                                <p:cTn id="11" presetID="10" presetClass="entr" presetSubtype="0" fill="hold" nodeType="withEffect">
                                  <p:stCondLst>
                                    <p:cond delay="0"/>
                                  </p:stCondLst>
                                  <p:childTnLst>
                                    <p:set>
                                      <p:cBhvr>
                                        <p:cTn id="12" dur="1" fill="hold">
                                          <p:stCondLst>
                                            <p:cond delay="0"/>
                                          </p:stCondLst>
                                        </p:cTn>
                                        <p:tgtEl>
                                          <p:spTgt spid="396"/>
                                        </p:tgtEl>
                                        <p:attrNameLst>
                                          <p:attrName>style.visibility</p:attrName>
                                        </p:attrNameLst>
                                      </p:cBhvr>
                                      <p:to>
                                        <p:strVal val="visible"/>
                                      </p:to>
                                    </p:set>
                                    <p:animEffect transition="in" filter="fade">
                                      <p:cBhvr>
                                        <p:cTn id="13" dur="500"/>
                                        <p:tgtEl>
                                          <p:spTgt spid="396"/>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7A075D04-ED79-C9AD-9A05-3E9EF3F64F5B}"/>
            </a:ext>
          </a:extLst>
        </p:cNvPr>
        <p:cNvGrpSpPr/>
        <p:nvPr/>
      </p:nvGrpSpPr>
      <p:grpSpPr>
        <a:xfrm>
          <a:off x="0" y="0"/>
          <a:ext cx="0" cy="0"/>
          <a:chOff x="0" y="0"/>
          <a:chExt cx="0" cy="0"/>
        </a:xfrm>
      </p:grpSpPr>
      <p:pic>
        <p:nvPicPr>
          <p:cNvPr id="356" name="Google Shape;356;p29">
            <a:extLst>
              <a:ext uri="{FF2B5EF4-FFF2-40B4-BE49-F238E27FC236}">
                <a16:creationId xmlns:a16="http://schemas.microsoft.com/office/drawing/2014/main" id="{BFE3744F-78D1-4B83-DF9F-2308D268E715}"/>
              </a:ext>
            </a:extLst>
          </p:cNvPr>
          <p:cNvPicPr preferRelativeResize="0"/>
          <p:nvPr/>
        </p:nvPicPr>
        <p:blipFill rotWithShape="1">
          <a:blip r:embed="rId3">
            <a:alphaModFix/>
          </a:blip>
          <a:srcRect l="1219" r="1219"/>
          <a:stretch/>
        </p:blipFill>
        <p:spPr>
          <a:xfrm>
            <a:off x="11593097" y="0"/>
            <a:ext cx="6694903" cy="10287000"/>
          </a:xfrm>
          <a:prstGeom prst="rect">
            <a:avLst/>
          </a:prstGeom>
          <a:noFill/>
          <a:ln>
            <a:noFill/>
          </a:ln>
        </p:spPr>
      </p:pic>
      <p:grpSp>
        <p:nvGrpSpPr>
          <p:cNvPr id="357" name="Google Shape;357;p29">
            <a:extLst>
              <a:ext uri="{FF2B5EF4-FFF2-40B4-BE49-F238E27FC236}">
                <a16:creationId xmlns:a16="http://schemas.microsoft.com/office/drawing/2014/main" id="{5D26EBBA-1A25-37E4-17DC-9FE080A3BA0E}"/>
              </a:ext>
            </a:extLst>
          </p:cNvPr>
          <p:cNvGrpSpPr/>
          <p:nvPr/>
        </p:nvGrpSpPr>
        <p:grpSpPr>
          <a:xfrm>
            <a:off x="0" y="4634298"/>
            <a:ext cx="11593097" cy="5652702"/>
            <a:chOff x="0" y="-47625"/>
            <a:chExt cx="3053326" cy="1488777"/>
          </a:xfrm>
        </p:grpSpPr>
        <p:sp>
          <p:nvSpPr>
            <p:cNvPr id="358" name="Google Shape;358;p29">
              <a:extLst>
                <a:ext uri="{FF2B5EF4-FFF2-40B4-BE49-F238E27FC236}">
                  <a16:creationId xmlns:a16="http://schemas.microsoft.com/office/drawing/2014/main" id="{7B752BFC-F77B-D8DD-179F-DF8554E4D495}"/>
                </a:ext>
              </a:extLst>
            </p:cNvPr>
            <p:cNvSpPr/>
            <p:nvPr/>
          </p:nvSpPr>
          <p:spPr>
            <a:xfrm>
              <a:off x="0" y="0"/>
              <a:ext cx="3053326" cy="1441152"/>
            </a:xfrm>
            <a:custGeom>
              <a:avLst/>
              <a:gdLst/>
              <a:ahLst/>
              <a:cxnLst/>
              <a:rect l="l" t="t" r="r" b="b"/>
              <a:pathLst>
                <a:path w="3053326" h="1441152" extrusionOk="0">
                  <a:moveTo>
                    <a:pt x="0" y="0"/>
                  </a:moveTo>
                  <a:lnTo>
                    <a:pt x="3053326" y="0"/>
                  </a:lnTo>
                  <a:lnTo>
                    <a:pt x="3053326" y="1441152"/>
                  </a:lnTo>
                  <a:lnTo>
                    <a:pt x="0" y="1441152"/>
                  </a:lnTo>
                  <a:close/>
                </a:path>
              </a:pathLst>
            </a:custGeom>
            <a:solidFill>
              <a:srgbClr val="014E97"/>
            </a:solidFill>
            <a:ln>
              <a:noFill/>
            </a:ln>
          </p:spPr>
          <p:txBody>
            <a:bodyPr/>
            <a:lstStyle/>
            <a:p>
              <a:endParaRPr lang="en-ZA"/>
            </a:p>
          </p:txBody>
        </p:sp>
        <p:sp>
          <p:nvSpPr>
            <p:cNvPr id="359" name="Google Shape;359;p29">
              <a:extLst>
                <a:ext uri="{FF2B5EF4-FFF2-40B4-BE49-F238E27FC236}">
                  <a16:creationId xmlns:a16="http://schemas.microsoft.com/office/drawing/2014/main" id="{118AA577-4C5C-3BF3-F620-ACF5FD613D3E}"/>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0" name="Google Shape;360;p29">
            <a:extLst>
              <a:ext uri="{FF2B5EF4-FFF2-40B4-BE49-F238E27FC236}">
                <a16:creationId xmlns:a16="http://schemas.microsoft.com/office/drawing/2014/main" id="{DEDD4C69-7F8F-5800-CC94-C7D6F31F46FE}"/>
              </a:ext>
            </a:extLst>
          </p:cNvPr>
          <p:cNvSpPr txBox="1"/>
          <p:nvPr/>
        </p:nvSpPr>
        <p:spPr>
          <a:xfrm>
            <a:off x="514351" y="723782"/>
            <a:ext cx="7604582"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dirty="0">
                <a:solidFill>
                  <a:srgbClr val="014E97"/>
                </a:solidFill>
                <a:latin typeface="Libre Baskerville"/>
                <a:ea typeface="Libre Baskerville"/>
                <a:cs typeface="Libre Baskerville"/>
                <a:sym typeface="Libre Baskerville"/>
              </a:rPr>
              <a:t>Key </a:t>
            </a:r>
            <a:r>
              <a:rPr lang="en-US" sz="9000" dirty="0">
                <a:solidFill>
                  <a:srgbClr val="014E97"/>
                </a:solidFill>
                <a:latin typeface="Libre Baskerville"/>
                <a:ea typeface="Libre Baskerville"/>
                <a:cs typeface="Libre Baskerville"/>
                <a:sym typeface="Libre Baskerville"/>
              </a:rPr>
              <a:t>Insights</a:t>
            </a:r>
            <a:endParaRPr dirty="0"/>
          </a:p>
        </p:txBody>
      </p:sp>
      <p:sp>
        <p:nvSpPr>
          <p:cNvPr id="365" name="Google Shape;365;p29">
            <a:extLst>
              <a:ext uri="{FF2B5EF4-FFF2-40B4-BE49-F238E27FC236}">
                <a16:creationId xmlns:a16="http://schemas.microsoft.com/office/drawing/2014/main" id="{F1F1A71C-FEDF-87E3-7E4E-194E59D8274B}"/>
              </a:ext>
            </a:extLst>
          </p:cNvPr>
          <p:cNvSpPr txBox="1"/>
          <p:nvPr/>
        </p:nvSpPr>
        <p:spPr>
          <a:xfrm>
            <a:off x="974023" y="5972174"/>
            <a:ext cx="8554025" cy="2692084"/>
          </a:xfrm>
          <a:prstGeom prst="rect">
            <a:avLst/>
          </a:prstGeom>
          <a:noFill/>
          <a:ln>
            <a:noFill/>
          </a:ln>
        </p:spPr>
        <p:txBody>
          <a:bodyPr spcFirstLastPara="1" wrap="square" lIns="0" tIns="0" rIns="0" bIns="0" anchor="t" anchorCtr="0">
            <a:spAutoFit/>
          </a:bodyPr>
          <a:lstStyle/>
          <a:p>
            <a:pPr lvl="0">
              <a:lnSpc>
                <a:spcPct val="140016"/>
              </a:lnSpc>
            </a:pPr>
            <a:r>
              <a:rPr lang="en-US" sz="2499" b="1" dirty="0">
                <a:solidFill>
                  <a:srgbClr val="FFFFFF"/>
                </a:solidFill>
                <a:latin typeface="Libre Franklin Light"/>
                <a:ea typeface="Libre Franklin Light"/>
                <a:cs typeface="Libre Franklin Light"/>
                <a:sym typeface="Libre Franklin Light"/>
              </a:rPr>
              <a:t>Insights from Confusion Matrices</a:t>
            </a:r>
            <a:r>
              <a:rPr lang="en-US" sz="2499" dirty="0">
                <a:solidFill>
                  <a:srgbClr val="FFFFFF"/>
                </a:solidFill>
                <a:latin typeface="Libre Franklin Light"/>
                <a:ea typeface="Libre Franklin Light"/>
                <a:cs typeface="Libre Franklin Light"/>
                <a:sym typeface="Libre Franklin Light"/>
              </a:rPr>
              <a:t>: </a:t>
            </a:r>
          </a:p>
          <a:p>
            <a:pPr marL="342900" lvl="0" indent="-342900">
              <a:lnSpc>
                <a:spcPct val="140016"/>
              </a:lnSpc>
              <a:buClr>
                <a:schemeClr val="bg1"/>
              </a:buClr>
              <a:buFont typeface="Arial" panose="020B0604020202020204" pitchFamily="34" charset="0"/>
              <a:buChar char="•"/>
            </a:pPr>
            <a:r>
              <a:rPr lang="en-US" sz="2499" dirty="0">
                <a:solidFill>
                  <a:srgbClr val="FFFFFF"/>
                </a:solidFill>
                <a:latin typeface="Libre Franklin Light"/>
                <a:ea typeface="Libre Franklin Light"/>
                <a:cs typeface="Libre Franklin Light"/>
                <a:sym typeface="Libre Franklin Light"/>
              </a:rPr>
              <a:t>High true negatives and false positives observed across models.</a:t>
            </a:r>
          </a:p>
          <a:p>
            <a:pPr marL="342900" lvl="0" indent="-342900">
              <a:lnSpc>
                <a:spcPct val="140016"/>
              </a:lnSpc>
              <a:buClr>
                <a:schemeClr val="bg1"/>
              </a:buClr>
              <a:buFont typeface="Arial" panose="020B0604020202020204" pitchFamily="34" charset="0"/>
              <a:buChar char="•"/>
            </a:pPr>
            <a:r>
              <a:rPr lang="en-US" sz="2499" b="1" dirty="0">
                <a:solidFill>
                  <a:srgbClr val="FFFFFF"/>
                </a:solidFill>
                <a:latin typeface="Libre Franklin Light"/>
                <a:ea typeface="Libre Franklin Light"/>
                <a:cs typeface="Libre Franklin Light"/>
                <a:sym typeface="Libre Franklin Light"/>
              </a:rPr>
              <a:t>SVM</a:t>
            </a:r>
            <a:r>
              <a:rPr lang="en-US" sz="2499" dirty="0">
                <a:solidFill>
                  <a:srgbClr val="FFFFFF"/>
                </a:solidFill>
                <a:latin typeface="Libre Franklin Light"/>
                <a:ea typeface="Libre Franklin Light"/>
                <a:cs typeface="Libre Franklin Light"/>
                <a:sym typeface="Libre Franklin Light"/>
              </a:rPr>
              <a:t> and </a:t>
            </a:r>
            <a:r>
              <a:rPr lang="en-US" sz="2499" b="1" dirty="0">
                <a:solidFill>
                  <a:srgbClr val="FFFFFF"/>
                </a:solidFill>
                <a:latin typeface="Libre Franklin Light"/>
                <a:ea typeface="Libre Franklin Light"/>
                <a:cs typeface="Libre Franklin Light"/>
                <a:sym typeface="Libre Franklin Light"/>
              </a:rPr>
              <a:t>Random Forest</a:t>
            </a:r>
            <a:r>
              <a:rPr lang="en-US" sz="2499" dirty="0">
                <a:solidFill>
                  <a:srgbClr val="FFFFFF"/>
                </a:solidFill>
                <a:latin typeface="Libre Franklin Light"/>
                <a:ea typeface="Libre Franklin Light"/>
                <a:cs typeface="Libre Franklin Light"/>
                <a:sym typeface="Libre Franklin Light"/>
              </a:rPr>
              <a:t> have a more balanced prediction performance.</a:t>
            </a:r>
            <a:endParaRPr dirty="0"/>
          </a:p>
        </p:txBody>
      </p:sp>
      <p:cxnSp>
        <p:nvCxnSpPr>
          <p:cNvPr id="369" name="Google Shape;369;p29">
            <a:extLst>
              <a:ext uri="{FF2B5EF4-FFF2-40B4-BE49-F238E27FC236}">
                <a16:creationId xmlns:a16="http://schemas.microsoft.com/office/drawing/2014/main" id="{91926DFF-70ED-CDEF-6613-84E71A64EB5B}"/>
              </a:ext>
            </a:extLst>
          </p:cNvPr>
          <p:cNvCxnSpPr/>
          <p:nvPr/>
        </p:nvCxnSpPr>
        <p:spPr>
          <a:xfrm rot="14874">
            <a:off x="4052225" y="5095518"/>
            <a:ext cx="4402643" cy="0"/>
          </a:xfrm>
          <a:prstGeom prst="straightConnector1">
            <a:avLst/>
          </a:prstGeom>
          <a:noFill/>
          <a:ln w="38100" cap="flat" cmpd="sng">
            <a:solidFill>
              <a:srgbClr val="FFFFFF"/>
            </a:solidFill>
            <a:prstDash val="solid"/>
            <a:round/>
            <a:headEnd type="none" w="sm" len="sm"/>
            <a:tailEnd type="none" w="sm" len="sm"/>
          </a:ln>
        </p:spPr>
      </p:cxnSp>
      <p:grpSp>
        <p:nvGrpSpPr>
          <p:cNvPr id="2" name="Group 1">
            <a:extLst>
              <a:ext uri="{FF2B5EF4-FFF2-40B4-BE49-F238E27FC236}">
                <a16:creationId xmlns:a16="http://schemas.microsoft.com/office/drawing/2014/main" id="{0D011450-7FA5-141C-FB47-6207191F31BA}"/>
              </a:ext>
            </a:extLst>
          </p:cNvPr>
          <p:cNvGrpSpPr/>
          <p:nvPr/>
        </p:nvGrpSpPr>
        <p:grpSpPr>
          <a:xfrm>
            <a:off x="7754112" y="9436132"/>
            <a:ext cx="2132223" cy="644218"/>
            <a:chOff x="7754112" y="9308116"/>
            <a:chExt cx="2132223" cy="644218"/>
          </a:xfrm>
        </p:grpSpPr>
        <p:pic>
          <p:nvPicPr>
            <p:cNvPr id="3" name="Picture 2" descr="Blue text on a black background">
              <a:extLst>
                <a:ext uri="{FF2B5EF4-FFF2-40B4-BE49-F238E27FC236}">
                  <a16:creationId xmlns:a16="http://schemas.microsoft.com/office/drawing/2014/main" id="{8B8C9EAF-4BFF-0DA6-F890-75F693684733}"/>
                </a:ext>
              </a:extLst>
            </p:cNvPr>
            <p:cNvPicPr>
              <a:picLocks noChangeAspect="1"/>
            </p:cNvPicPr>
            <p:nvPr/>
          </p:nvPicPr>
          <p:blipFill>
            <a:blip r:embed="rId4">
              <a:duotone>
                <a:schemeClr val="accent5">
                  <a:shade val="45000"/>
                  <a:satMod val="135000"/>
                </a:schemeClr>
                <a:prstClr val="white"/>
              </a:duotone>
            </a:blip>
            <a:stretch>
              <a:fillRect/>
            </a:stretch>
          </p:blipFill>
          <p:spPr>
            <a:xfrm>
              <a:off x="8249539" y="9308116"/>
              <a:ext cx="1636796" cy="644218"/>
            </a:xfrm>
            <a:prstGeom prst="rect">
              <a:avLst/>
            </a:prstGeom>
          </p:spPr>
        </p:pic>
        <p:sp>
          <p:nvSpPr>
            <p:cNvPr id="4" name="TextBox 3">
              <a:extLst>
                <a:ext uri="{FF2B5EF4-FFF2-40B4-BE49-F238E27FC236}">
                  <a16:creationId xmlns:a16="http://schemas.microsoft.com/office/drawing/2014/main" id="{946AC8AD-6C51-36F1-F708-FA2D569243EC}"/>
                </a:ext>
              </a:extLst>
            </p:cNvPr>
            <p:cNvSpPr txBox="1"/>
            <p:nvPr/>
          </p:nvSpPr>
          <p:spPr>
            <a:xfrm>
              <a:off x="7754112" y="9339397"/>
              <a:ext cx="749808" cy="523220"/>
            </a:xfrm>
            <a:prstGeom prst="rect">
              <a:avLst/>
            </a:prstGeom>
            <a:noFill/>
          </p:spPr>
          <p:txBody>
            <a:bodyPr wrap="square" rtlCol="0">
              <a:spAutoFit/>
            </a:bodyPr>
            <a:lstStyle/>
            <a:p>
              <a:r>
                <a:rPr lang="en-US" sz="2800" dirty="0">
                  <a:solidFill>
                    <a:schemeClr val="bg1"/>
                  </a:solidFill>
                  <a:latin typeface="Libre Franklin" pitchFamily="2" charset="0"/>
                </a:rPr>
                <a:t>14</a:t>
              </a:r>
              <a:endParaRPr lang="en-ZA" sz="2800" dirty="0">
                <a:solidFill>
                  <a:schemeClr val="bg1"/>
                </a:solidFill>
                <a:latin typeface="Libre Franklin" pitchFamily="2" charset="0"/>
              </a:endParaRPr>
            </a:p>
          </p:txBody>
        </p:sp>
      </p:grpSp>
      <p:pic>
        <p:nvPicPr>
          <p:cNvPr id="5" name="Picture 4" descr="A logo with blue paw prints">
            <a:extLst>
              <a:ext uri="{FF2B5EF4-FFF2-40B4-BE49-F238E27FC236}">
                <a16:creationId xmlns:a16="http://schemas.microsoft.com/office/drawing/2014/main" id="{48C69AE3-A380-94E7-DCDF-25027781137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t="25307" b="23680"/>
          <a:stretch/>
        </p:blipFill>
        <p:spPr>
          <a:xfrm>
            <a:off x="413353" y="149436"/>
            <a:ext cx="2717998" cy="778614"/>
          </a:xfrm>
          <a:prstGeom prst="rect">
            <a:avLst/>
          </a:prstGeom>
        </p:spPr>
      </p:pic>
      <p:sp>
        <p:nvSpPr>
          <p:cNvPr id="6" name="Google Shape;365;p29">
            <a:extLst>
              <a:ext uri="{FF2B5EF4-FFF2-40B4-BE49-F238E27FC236}">
                <a16:creationId xmlns:a16="http://schemas.microsoft.com/office/drawing/2014/main" id="{1B1CAAFA-5587-A9B5-F485-01A467E06F77}"/>
              </a:ext>
            </a:extLst>
          </p:cNvPr>
          <p:cNvSpPr txBox="1"/>
          <p:nvPr/>
        </p:nvSpPr>
        <p:spPr>
          <a:xfrm>
            <a:off x="974025" y="2633111"/>
            <a:ext cx="8554023" cy="1615250"/>
          </a:xfrm>
          <a:prstGeom prst="rect">
            <a:avLst/>
          </a:prstGeom>
          <a:noFill/>
          <a:ln>
            <a:noFill/>
          </a:ln>
        </p:spPr>
        <p:txBody>
          <a:bodyPr spcFirstLastPara="1" wrap="square" lIns="0" tIns="0" rIns="0" bIns="0" anchor="t" anchorCtr="0">
            <a:spAutoFit/>
          </a:bodyPr>
          <a:lstStyle/>
          <a:p>
            <a:pPr lvl="0">
              <a:lnSpc>
                <a:spcPct val="140016"/>
              </a:lnSpc>
            </a:pPr>
            <a:r>
              <a:rPr lang="en-US" sz="2499" b="1" dirty="0">
                <a:solidFill>
                  <a:srgbClr val="062F61"/>
                </a:solidFill>
                <a:latin typeface="Libre Franklin Light"/>
                <a:ea typeface="Libre Franklin Light"/>
                <a:cs typeface="Libre Franklin Light"/>
                <a:sym typeface="Libre Franklin Light"/>
              </a:rPr>
              <a:t>Model Performance: </a:t>
            </a:r>
          </a:p>
          <a:p>
            <a:pPr marL="342900" lvl="0" indent="-342900">
              <a:lnSpc>
                <a:spcPct val="140016"/>
              </a:lnSpc>
              <a:buClr>
                <a:srgbClr val="062F61"/>
              </a:buClr>
              <a:buFont typeface="Arial" panose="020B0604020202020204" pitchFamily="34" charset="0"/>
              <a:buChar char="•"/>
            </a:pPr>
            <a:r>
              <a:rPr lang="en-US" sz="2499" b="1" dirty="0">
                <a:solidFill>
                  <a:srgbClr val="062F61"/>
                </a:solidFill>
                <a:latin typeface="Libre Franklin Light"/>
                <a:ea typeface="Libre Franklin Light"/>
                <a:cs typeface="Libre Franklin Light"/>
                <a:sym typeface="Libre Franklin Light"/>
              </a:rPr>
              <a:t>SVM</a:t>
            </a:r>
            <a:r>
              <a:rPr lang="en-US" sz="2499" dirty="0">
                <a:solidFill>
                  <a:srgbClr val="062F61"/>
                </a:solidFill>
                <a:latin typeface="Libre Franklin Light"/>
                <a:ea typeface="Libre Franklin Light"/>
                <a:cs typeface="Libre Franklin Light"/>
                <a:sym typeface="Libre Franklin Light"/>
              </a:rPr>
              <a:t> outperforms </a:t>
            </a:r>
            <a:r>
              <a:rPr lang="en-US" sz="2499" b="1" dirty="0">
                <a:solidFill>
                  <a:srgbClr val="062F61"/>
                </a:solidFill>
                <a:latin typeface="Libre Franklin Light"/>
                <a:ea typeface="Libre Franklin Light"/>
                <a:cs typeface="Libre Franklin Light"/>
                <a:sym typeface="Libre Franklin Light"/>
              </a:rPr>
              <a:t>Logistic Regression</a:t>
            </a:r>
            <a:r>
              <a:rPr lang="en-US" sz="2499" dirty="0">
                <a:solidFill>
                  <a:srgbClr val="062F61"/>
                </a:solidFill>
                <a:latin typeface="Libre Franklin Light"/>
                <a:ea typeface="Libre Franklin Light"/>
                <a:cs typeface="Libre Franklin Light"/>
                <a:sym typeface="Libre Franklin Light"/>
              </a:rPr>
              <a:t>, </a:t>
            </a:r>
            <a:r>
              <a:rPr lang="en-US" sz="2499" b="1" dirty="0">
                <a:solidFill>
                  <a:srgbClr val="062F61"/>
                </a:solidFill>
                <a:latin typeface="Libre Franklin Light"/>
                <a:ea typeface="Libre Franklin Light"/>
                <a:cs typeface="Libre Franklin Light"/>
                <a:sym typeface="Libre Franklin Light"/>
              </a:rPr>
              <a:t>Random Forest,</a:t>
            </a:r>
            <a:r>
              <a:rPr lang="en-US" sz="2499" dirty="0">
                <a:solidFill>
                  <a:srgbClr val="062F61"/>
                </a:solidFill>
                <a:latin typeface="Libre Franklin Light"/>
                <a:ea typeface="Libre Franklin Light"/>
                <a:cs typeface="Libre Franklin Light"/>
                <a:sym typeface="Libre Franklin Light"/>
              </a:rPr>
              <a:t> and </a:t>
            </a:r>
            <a:r>
              <a:rPr lang="en-US" sz="2499" b="1" dirty="0">
                <a:solidFill>
                  <a:srgbClr val="062F61"/>
                </a:solidFill>
                <a:latin typeface="Libre Franklin Light"/>
                <a:ea typeface="Libre Franklin Light"/>
                <a:cs typeface="Libre Franklin Light"/>
                <a:sym typeface="Libre Franklin Light"/>
              </a:rPr>
              <a:t>Decision Tree </a:t>
            </a:r>
            <a:r>
              <a:rPr lang="en-US" sz="2499" dirty="0">
                <a:solidFill>
                  <a:srgbClr val="062F61"/>
                </a:solidFill>
                <a:latin typeface="Libre Franklin Light"/>
                <a:ea typeface="Libre Franklin Light"/>
                <a:cs typeface="Libre Franklin Light"/>
                <a:sym typeface="Libre Franklin Light"/>
              </a:rPr>
              <a:t>in both accuracy and F1-score.</a:t>
            </a:r>
          </a:p>
        </p:txBody>
      </p:sp>
      <p:pic>
        <p:nvPicPr>
          <p:cNvPr id="10" name="Picture 9" descr="A screenshot of a computer&#10;&#10;AI-generated content may be incorrect.">
            <a:extLst>
              <a:ext uri="{FF2B5EF4-FFF2-40B4-BE49-F238E27FC236}">
                <a16:creationId xmlns:a16="http://schemas.microsoft.com/office/drawing/2014/main" id="{38E6ABD9-571F-2ADC-6BB1-F9E2C01D0BA9}"/>
              </a:ext>
            </a:extLst>
          </p:cNvPr>
          <p:cNvPicPr>
            <a:picLocks noChangeAspect="1"/>
          </p:cNvPicPr>
          <p:nvPr/>
        </p:nvPicPr>
        <p:blipFill>
          <a:blip r:embed="rId7"/>
          <a:srcRect l="16789" t="37810" r="48889" b="9559"/>
          <a:stretch/>
        </p:blipFill>
        <p:spPr>
          <a:xfrm>
            <a:off x="14200671" y="1278455"/>
            <a:ext cx="3890587" cy="3355843"/>
          </a:xfrm>
          <a:prstGeom prst="rect">
            <a:avLst/>
          </a:prstGeom>
          <a:ln w="57150">
            <a:solidFill>
              <a:srgbClr val="062F61"/>
            </a:solidFill>
          </a:ln>
        </p:spPr>
      </p:pic>
      <p:pic>
        <p:nvPicPr>
          <p:cNvPr id="12" name="Picture 11" descr="A screenshot of a computer&#10;&#10;AI-generated content may be incorrect.">
            <a:extLst>
              <a:ext uri="{FF2B5EF4-FFF2-40B4-BE49-F238E27FC236}">
                <a16:creationId xmlns:a16="http://schemas.microsoft.com/office/drawing/2014/main" id="{61B46CAE-D7AC-3FDD-2EFA-65BD01F9CA85}"/>
              </a:ext>
            </a:extLst>
          </p:cNvPr>
          <p:cNvPicPr>
            <a:picLocks noChangeAspect="1"/>
          </p:cNvPicPr>
          <p:nvPr/>
        </p:nvPicPr>
        <p:blipFill>
          <a:blip r:embed="rId8"/>
          <a:srcRect l="17436" t="36061" r="48821" b="11309"/>
          <a:stretch/>
        </p:blipFill>
        <p:spPr>
          <a:xfrm>
            <a:off x="10076689" y="6375750"/>
            <a:ext cx="3927240" cy="3445558"/>
          </a:xfrm>
          <a:prstGeom prst="rect">
            <a:avLst/>
          </a:prstGeom>
          <a:ln w="57150">
            <a:solidFill>
              <a:srgbClr val="014E97"/>
            </a:solidFill>
          </a:ln>
        </p:spPr>
      </p:pic>
      <p:pic>
        <p:nvPicPr>
          <p:cNvPr id="14" name="Picture 13" descr="A screenshot of a computer&#10;&#10;AI-generated content may be incorrect.">
            <a:extLst>
              <a:ext uri="{FF2B5EF4-FFF2-40B4-BE49-F238E27FC236}">
                <a16:creationId xmlns:a16="http://schemas.microsoft.com/office/drawing/2014/main" id="{A96AD2CA-DFDA-78DF-D30A-DD09B2538B53}"/>
              </a:ext>
            </a:extLst>
          </p:cNvPr>
          <p:cNvPicPr>
            <a:picLocks noChangeAspect="1"/>
          </p:cNvPicPr>
          <p:nvPr/>
        </p:nvPicPr>
        <p:blipFill>
          <a:blip r:embed="rId9"/>
          <a:srcRect l="17295" t="31807" r="48753" b="14851"/>
          <a:stretch/>
        </p:blipFill>
        <p:spPr>
          <a:xfrm>
            <a:off x="14192447" y="5218701"/>
            <a:ext cx="3898811" cy="3445557"/>
          </a:xfrm>
          <a:prstGeom prst="rect">
            <a:avLst/>
          </a:prstGeom>
          <a:ln w="57150">
            <a:solidFill>
              <a:srgbClr val="014E97"/>
            </a:solidFill>
          </a:ln>
        </p:spPr>
      </p:pic>
      <p:pic>
        <p:nvPicPr>
          <p:cNvPr id="18" name="Picture 17" descr="A screenshot of a computer&#10;&#10;AI-generated content may be incorrect.">
            <a:extLst>
              <a:ext uri="{FF2B5EF4-FFF2-40B4-BE49-F238E27FC236}">
                <a16:creationId xmlns:a16="http://schemas.microsoft.com/office/drawing/2014/main" id="{964A62B8-9299-1783-372D-B8F971C6FEFE}"/>
              </a:ext>
            </a:extLst>
          </p:cNvPr>
          <p:cNvPicPr>
            <a:picLocks noChangeAspect="1"/>
          </p:cNvPicPr>
          <p:nvPr/>
        </p:nvPicPr>
        <p:blipFill>
          <a:blip r:embed="rId10"/>
          <a:srcRect l="16646" t="39924" r="48508" b="6733"/>
          <a:stretch/>
        </p:blipFill>
        <p:spPr>
          <a:xfrm>
            <a:off x="10002457" y="2188471"/>
            <a:ext cx="4001472" cy="3445558"/>
          </a:xfrm>
          <a:prstGeom prst="rect">
            <a:avLst/>
          </a:prstGeom>
          <a:ln w="57150">
            <a:solidFill>
              <a:srgbClr val="014E97"/>
            </a:solidFill>
          </a:ln>
        </p:spPr>
      </p:pic>
    </p:spTree>
    <p:extLst>
      <p:ext uri="{BB962C8B-B14F-4D97-AF65-F5344CB8AC3E}">
        <p14:creationId xmlns:p14="http://schemas.microsoft.com/office/powerpoint/2010/main" val="120618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500"/>
                                        <p:tgtEl>
                                          <p:spTgt spid="360"/>
                                        </p:tgtEl>
                                      </p:cBhvr>
                                    </p:animEffect>
                                  </p:childTnLst>
                                </p:cTn>
                              </p:par>
                              <p:par>
                                <p:cTn id="8" presetID="10" presetClass="entr" presetSubtype="0" fill="hold" nodeType="withEffect">
                                  <p:stCondLst>
                                    <p:cond delay="0"/>
                                  </p:stCondLst>
                                  <p:childTnLst>
                                    <p:set>
                                      <p:cBhvr>
                                        <p:cTn id="9" dur="1" fill="hold">
                                          <p:stCondLst>
                                            <p:cond delay="0"/>
                                          </p:stCondLst>
                                        </p:cTn>
                                        <p:tgtEl>
                                          <p:spTgt spid="365"/>
                                        </p:tgtEl>
                                        <p:attrNameLst>
                                          <p:attrName>style.visibility</p:attrName>
                                        </p:attrNameLst>
                                      </p:cBhvr>
                                      <p:to>
                                        <p:strVal val="visible"/>
                                      </p:to>
                                    </p:set>
                                    <p:animEffect transition="in" filter="fade">
                                      <p:cBhvr>
                                        <p:cTn id="10" dur="500"/>
                                        <p:tgtEl>
                                          <p:spTgt spid="365"/>
                                        </p:tgtEl>
                                      </p:cBhvr>
                                    </p:animEffect>
                                  </p:childTnLst>
                                </p:cTn>
                              </p:par>
                              <p:par>
                                <p:cTn id="11" presetID="10" presetClass="entr" presetSubtype="0" fill="hold" nodeType="withEffect">
                                  <p:stCondLst>
                                    <p:cond delay="0"/>
                                  </p:stCondLst>
                                  <p:childTnLst>
                                    <p:set>
                                      <p:cBhvr>
                                        <p:cTn id="12" dur="1" fill="hold">
                                          <p:stCondLst>
                                            <p:cond delay="0"/>
                                          </p:stCondLst>
                                        </p:cTn>
                                        <p:tgtEl>
                                          <p:spTgt spid="369"/>
                                        </p:tgtEl>
                                        <p:attrNameLst>
                                          <p:attrName>style.visibility</p:attrName>
                                        </p:attrNameLst>
                                      </p:cBhvr>
                                      <p:to>
                                        <p:strVal val="visible"/>
                                      </p:to>
                                    </p:set>
                                    <p:animEffect transition="in" filter="fade">
                                      <p:cBhvr>
                                        <p:cTn id="13" dur="500"/>
                                        <p:tgtEl>
                                          <p:spTgt spid="369"/>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41"/>
          <p:cNvSpPr/>
          <p:nvPr/>
        </p:nvSpPr>
        <p:spPr>
          <a:xfrm>
            <a:off x="10929141" y="2008139"/>
            <a:ext cx="5673908" cy="4818324"/>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2994E5"/>
          </a:solidFill>
          <a:ln>
            <a:noFill/>
          </a:ln>
        </p:spPr>
        <p:txBody>
          <a:bodyPr/>
          <a:lstStyle/>
          <a:p>
            <a:endParaRPr lang="en-ZA"/>
          </a:p>
        </p:txBody>
      </p:sp>
      <p:sp>
        <p:nvSpPr>
          <p:cNvPr id="624" name="Google Shape;624;p41"/>
          <p:cNvSpPr/>
          <p:nvPr/>
        </p:nvSpPr>
        <p:spPr>
          <a:xfrm>
            <a:off x="15644035" y="-396726"/>
            <a:ext cx="5553361" cy="4809729"/>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txBody>
          <a:bodyPr/>
          <a:lstStyle/>
          <a:p>
            <a:endParaRPr lang="en-ZA"/>
          </a:p>
        </p:txBody>
      </p:sp>
      <p:sp>
        <p:nvSpPr>
          <p:cNvPr id="625" name="Google Shape;625;p41"/>
          <p:cNvSpPr/>
          <p:nvPr/>
        </p:nvSpPr>
        <p:spPr>
          <a:xfrm>
            <a:off x="11049688" y="7130903"/>
            <a:ext cx="5553361" cy="4809729"/>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rgbClr val="014E97"/>
          </a:solidFill>
          <a:ln>
            <a:noFill/>
          </a:ln>
        </p:spPr>
        <p:txBody>
          <a:bodyPr/>
          <a:lstStyle/>
          <a:p>
            <a:endParaRPr lang="en-ZA"/>
          </a:p>
        </p:txBody>
      </p:sp>
      <p:sp>
        <p:nvSpPr>
          <p:cNvPr id="626" name="Google Shape;626;p41"/>
          <p:cNvSpPr/>
          <p:nvPr/>
        </p:nvSpPr>
        <p:spPr>
          <a:xfrm>
            <a:off x="15451046" y="4705089"/>
            <a:ext cx="5673908" cy="4818324"/>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txBody>
          <a:bodyPr/>
          <a:lstStyle/>
          <a:p>
            <a:endParaRPr lang="en-ZA"/>
          </a:p>
        </p:txBody>
      </p:sp>
      <p:grpSp>
        <p:nvGrpSpPr>
          <p:cNvPr id="627" name="Google Shape;627;p41"/>
          <p:cNvGrpSpPr/>
          <p:nvPr/>
        </p:nvGrpSpPr>
        <p:grpSpPr>
          <a:xfrm>
            <a:off x="0" y="765770"/>
            <a:ext cx="18287996" cy="2297386"/>
            <a:chOff x="0" y="-47625"/>
            <a:chExt cx="4816592" cy="860425"/>
          </a:xfrm>
        </p:grpSpPr>
        <p:sp>
          <p:nvSpPr>
            <p:cNvPr id="628" name="Google Shape;628;p41"/>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014E97"/>
            </a:solidFill>
            <a:ln>
              <a:noFill/>
            </a:ln>
          </p:spPr>
          <p:txBody>
            <a:bodyPr/>
            <a:lstStyle/>
            <a:p>
              <a:endParaRPr lang="en-ZA"/>
            </a:p>
          </p:txBody>
        </p:sp>
        <p:sp>
          <p:nvSpPr>
            <p:cNvPr id="629" name="Google Shape;629;p4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30" name="Google Shape;630;p41"/>
          <p:cNvPicPr preferRelativeResize="0"/>
          <p:nvPr/>
        </p:nvPicPr>
        <p:blipFill rotWithShape="1">
          <a:blip r:embed="rId3">
            <a:alphaModFix/>
          </a:blip>
          <a:srcRect l="35634" t="10181" r="17157"/>
          <a:stretch/>
        </p:blipFill>
        <p:spPr>
          <a:xfrm>
            <a:off x="11168680" y="1256906"/>
            <a:ext cx="7119320" cy="9030094"/>
          </a:xfrm>
          <a:prstGeom prst="rect">
            <a:avLst/>
          </a:prstGeom>
          <a:noFill/>
          <a:ln>
            <a:noFill/>
          </a:ln>
        </p:spPr>
      </p:pic>
      <p:sp>
        <p:nvSpPr>
          <p:cNvPr id="631" name="Google Shape;631;p41"/>
          <p:cNvSpPr txBox="1"/>
          <p:nvPr/>
        </p:nvSpPr>
        <p:spPr>
          <a:xfrm>
            <a:off x="944926" y="1431057"/>
            <a:ext cx="11384400"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dirty="0">
                <a:solidFill>
                  <a:srgbClr val="FFFFFF"/>
                </a:solidFill>
                <a:latin typeface="Libre Baskerville"/>
                <a:sym typeface="Libre Baskerville"/>
              </a:rPr>
              <a:t>Recommendations</a:t>
            </a:r>
            <a:endParaRPr dirty="0"/>
          </a:p>
        </p:txBody>
      </p:sp>
      <p:sp>
        <p:nvSpPr>
          <p:cNvPr id="632" name="Google Shape;632;p41"/>
          <p:cNvSpPr txBox="1"/>
          <p:nvPr/>
        </p:nvSpPr>
        <p:spPr>
          <a:xfrm>
            <a:off x="1045032" y="3279521"/>
            <a:ext cx="10364724" cy="6241709"/>
          </a:xfrm>
          <a:prstGeom prst="rect">
            <a:avLst/>
          </a:prstGeom>
          <a:noFill/>
          <a:ln>
            <a:noFill/>
          </a:ln>
        </p:spPr>
        <p:txBody>
          <a:bodyPr spcFirstLastPara="1" wrap="square" lIns="0" tIns="0" rIns="0" bIns="0" anchor="t" anchorCtr="0">
            <a:spAutoFit/>
          </a:bodyPr>
          <a:lstStyle/>
          <a:p>
            <a:pPr lvl="0">
              <a:lnSpc>
                <a:spcPct val="130000"/>
              </a:lnSpc>
              <a:buClr>
                <a:srgbClr val="014E97"/>
              </a:buClr>
            </a:pPr>
            <a:r>
              <a:rPr lang="en-US" sz="2400" b="1" dirty="0">
                <a:solidFill>
                  <a:srgbClr val="014E97"/>
                </a:solidFill>
                <a:latin typeface="Libre Franklin Light"/>
                <a:ea typeface="Libre Franklin Light"/>
                <a:cs typeface="Libre Franklin Light"/>
                <a:sym typeface="Libre Franklin Light"/>
              </a:rPr>
              <a:t>Model Selection: </a:t>
            </a:r>
          </a:p>
          <a:p>
            <a:pPr marL="342900" lvl="0" indent="-342900">
              <a:lnSpc>
                <a:spcPct val="130000"/>
              </a:lnSpc>
              <a:buClr>
                <a:srgbClr val="014E97"/>
              </a:buClr>
              <a:buFont typeface="Arial" panose="020B0604020202020204" pitchFamily="34" charset="0"/>
              <a:buChar char="•"/>
            </a:pPr>
            <a:r>
              <a:rPr lang="en-US" sz="2400" b="1" dirty="0">
                <a:solidFill>
                  <a:srgbClr val="014E97"/>
                </a:solidFill>
                <a:latin typeface="Libre Franklin Light"/>
                <a:ea typeface="Libre Franklin Light"/>
                <a:cs typeface="Libre Franklin Light"/>
                <a:sym typeface="Libre Franklin Light"/>
              </a:rPr>
              <a:t>SVM</a:t>
            </a:r>
            <a:r>
              <a:rPr lang="en-US" sz="2400" dirty="0">
                <a:solidFill>
                  <a:srgbClr val="014E97"/>
                </a:solidFill>
                <a:latin typeface="Libre Franklin Light"/>
                <a:ea typeface="Libre Franklin Light"/>
                <a:cs typeface="Libre Franklin Light"/>
                <a:sym typeface="Libre Franklin Light"/>
              </a:rPr>
              <a:t> is recommended for high accuracy and balanced performance.</a:t>
            </a:r>
          </a:p>
          <a:p>
            <a:pPr marL="342900" lvl="0" indent="-342900">
              <a:lnSpc>
                <a:spcPct val="130000"/>
              </a:lnSpc>
              <a:buClr>
                <a:srgbClr val="014E97"/>
              </a:buClr>
              <a:buFont typeface="Arial" panose="020B0604020202020204" pitchFamily="34" charset="0"/>
              <a:buChar char="•"/>
            </a:pPr>
            <a:r>
              <a:rPr lang="en-US" sz="2400" dirty="0">
                <a:solidFill>
                  <a:srgbClr val="014E97"/>
                </a:solidFill>
                <a:latin typeface="Libre Franklin Light"/>
                <a:ea typeface="Libre Franklin Light"/>
                <a:cs typeface="Libre Franklin Light"/>
                <a:sym typeface="Libre Franklin Light"/>
              </a:rPr>
              <a:t>Random Forest is a good secondary option.</a:t>
            </a:r>
          </a:p>
          <a:p>
            <a:pPr marL="342900" lvl="0" indent="-342900">
              <a:lnSpc>
                <a:spcPct val="130000"/>
              </a:lnSpc>
              <a:buClr>
                <a:srgbClr val="014E97"/>
              </a:buClr>
              <a:buFont typeface="Arial" panose="020B0604020202020204" pitchFamily="34" charset="0"/>
              <a:buChar char="•"/>
            </a:pPr>
            <a:endParaRPr lang="en-US" sz="2400" dirty="0">
              <a:solidFill>
                <a:srgbClr val="014E97"/>
              </a:solidFill>
              <a:latin typeface="Libre Franklin Light"/>
              <a:ea typeface="Libre Franklin Light"/>
              <a:cs typeface="Libre Franklin Light"/>
              <a:sym typeface="Libre Franklin Light"/>
            </a:endParaRPr>
          </a:p>
          <a:p>
            <a:pPr lvl="0">
              <a:lnSpc>
                <a:spcPct val="130000"/>
              </a:lnSpc>
              <a:buClr>
                <a:srgbClr val="014E97"/>
              </a:buClr>
            </a:pPr>
            <a:r>
              <a:rPr lang="en-US" sz="2400" b="1" dirty="0">
                <a:solidFill>
                  <a:srgbClr val="014E97"/>
                </a:solidFill>
                <a:latin typeface="Libre Franklin Light"/>
                <a:ea typeface="Libre Franklin Light"/>
                <a:cs typeface="Libre Franklin Light"/>
                <a:sym typeface="Libre Franklin Light"/>
              </a:rPr>
              <a:t>Recommendations for Improvement:</a:t>
            </a:r>
          </a:p>
          <a:p>
            <a:pPr marL="342900" lvl="0" indent="-342900">
              <a:lnSpc>
                <a:spcPct val="130000"/>
              </a:lnSpc>
              <a:buClr>
                <a:srgbClr val="014E97"/>
              </a:buClr>
              <a:buFont typeface="Arial" panose="020B0604020202020204" pitchFamily="34" charset="0"/>
              <a:buChar char="•"/>
            </a:pPr>
            <a:r>
              <a:rPr lang="en-US" sz="2400" b="1" dirty="0">
                <a:solidFill>
                  <a:srgbClr val="014E97"/>
                </a:solidFill>
                <a:latin typeface="Libre Franklin Light"/>
                <a:ea typeface="Libre Franklin Light"/>
                <a:cs typeface="Libre Franklin Light"/>
                <a:sym typeface="Libre Franklin Light"/>
              </a:rPr>
              <a:t>Hyperparameter Tuning:  </a:t>
            </a:r>
            <a:r>
              <a:rPr lang="en-US" sz="2400" dirty="0">
                <a:solidFill>
                  <a:srgbClr val="014E97"/>
                </a:solidFill>
                <a:latin typeface="Libre Franklin Light"/>
                <a:ea typeface="Libre Franklin Light"/>
                <a:cs typeface="Libre Franklin Light"/>
                <a:sym typeface="Libre Franklin Light"/>
              </a:rPr>
              <a:t>Optimize models using grid search/random search.</a:t>
            </a:r>
          </a:p>
          <a:p>
            <a:pPr marL="342900" lvl="0" indent="-342900">
              <a:lnSpc>
                <a:spcPct val="130000"/>
              </a:lnSpc>
              <a:buClr>
                <a:srgbClr val="014E97"/>
              </a:buClr>
              <a:buFont typeface="Arial" panose="020B0604020202020204" pitchFamily="34" charset="0"/>
              <a:buChar char="•"/>
            </a:pPr>
            <a:r>
              <a:rPr lang="en-US" sz="2400" b="1" dirty="0">
                <a:solidFill>
                  <a:srgbClr val="014E97"/>
                </a:solidFill>
                <a:latin typeface="Libre Franklin Light"/>
                <a:ea typeface="Libre Franklin Light"/>
                <a:cs typeface="Libre Franklin Light"/>
                <a:sym typeface="Libre Franklin Light"/>
              </a:rPr>
              <a:t>Data Preprocessing:  </a:t>
            </a:r>
            <a:r>
              <a:rPr lang="en-US" sz="2400" dirty="0">
                <a:solidFill>
                  <a:srgbClr val="014E97"/>
                </a:solidFill>
                <a:latin typeface="Libre Franklin Light"/>
                <a:ea typeface="Libre Franklin Light"/>
                <a:cs typeface="Libre Franklin Light"/>
                <a:sym typeface="Libre Franklin Light"/>
              </a:rPr>
              <a:t>Address class imbalance and scale features.</a:t>
            </a:r>
          </a:p>
          <a:p>
            <a:pPr marL="342900" lvl="0" indent="-342900">
              <a:lnSpc>
                <a:spcPct val="130000"/>
              </a:lnSpc>
              <a:buClr>
                <a:srgbClr val="014E97"/>
              </a:buClr>
              <a:buFont typeface="Arial" panose="020B0604020202020204" pitchFamily="34" charset="0"/>
              <a:buChar char="•"/>
            </a:pPr>
            <a:r>
              <a:rPr lang="en-US" sz="2400" b="1" dirty="0">
                <a:solidFill>
                  <a:srgbClr val="014E97"/>
                </a:solidFill>
                <a:latin typeface="Libre Franklin Light"/>
                <a:ea typeface="Libre Franklin Light"/>
                <a:cs typeface="Libre Franklin Light"/>
                <a:sym typeface="Libre Franklin Light"/>
              </a:rPr>
              <a:t>Ensemble Models:  </a:t>
            </a:r>
            <a:r>
              <a:rPr lang="en-US" sz="2400" dirty="0">
                <a:solidFill>
                  <a:srgbClr val="014E97"/>
                </a:solidFill>
                <a:latin typeface="Libre Franklin Light"/>
                <a:ea typeface="Libre Franklin Light"/>
                <a:cs typeface="Libre Franklin Light"/>
                <a:sym typeface="Libre Franklin Light"/>
              </a:rPr>
              <a:t>Stack Random Forest and SVM for better results.</a:t>
            </a:r>
          </a:p>
          <a:p>
            <a:pPr marL="342900" lvl="0" indent="-342900">
              <a:lnSpc>
                <a:spcPct val="130000"/>
              </a:lnSpc>
              <a:buClr>
                <a:srgbClr val="014E97"/>
              </a:buClr>
              <a:buFont typeface="Arial" panose="020B0604020202020204" pitchFamily="34" charset="0"/>
              <a:buChar char="•"/>
            </a:pPr>
            <a:r>
              <a:rPr lang="en-US" sz="2400" b="1" dirty="0">
                <a:solidFill>
                  <a:srgbClr val="014E97"/>
                </a:solidFill>
                <a:latin typeface="Libre Franklin Light"/>
                <a:ea typeface="Libre Franklin Light"/>
                <a:cs typeface="Libre Franklin Light"/>
                <a:sym typeface="Libre Franklin Light"/>
              </a:rPr>
              <a:t>Cross-Validation:</a:t>
            </a:r>
            <a:r>
              <a:rPr lang="en-US" sz="2400" dirty="0">
                <a:solidFill>
                  <a:srgbClr val="014E97"/>
                </a:solidFill>
                <a:latin typeface="Libre Franklin Light"/>
                <a:ea typeface="Libre Franklin Light"/>
                <a:cs typeface="Libre Franklin Light"/>
                <a:sym typeface="Libre Franklin Light"/>
              </a:rPr>
              <a:t>  Apply cross-validation for more reliable model estimates.</a:t>
            </a:r>
          </a:p>
          <a:p>
            <a:pPr marL="342900" lvl="0" indent="-342900">
              <a:lnSpc>
                <a:spcPct val="130000"/>
              </a:lnSpc>
              <a:buClr>
                <a:srgbClr val="014E97"/>
              </a:buClr>
              <a:buFont typeface="Arial" panose="020B0604020202020204" pitchFamily="34" charset="0"/>
              <a:buChar char="•"/>
            </a:pPr>
            <a:r>
              <a:rPr lang="en-US" sz="2400" b="1" dirty="0">
                <a:solidFill>
                  <a:srgbClr val="014E97"/>
                </a:solidFill>
                <a:latin typeface="Libre Franklin Light"/>
                <a:sym typeface="Libre Franklin Light"/>
              </a:rPr>
              <a:t>Clustering models: </a:t>
            </a:r>
            <a:r>
              <a:rPr lang="en-US" sz="2400" dirty="0">
                <a:solidFill>
                  <a:srgbClr val="014E97"/>
                </a:solidFill>
                <a:latin typeface="Libre Franklin Light"/>
                <a:sym typeface="Libre Franklin Light"/>
              </a:rPr>
              <a:t>Apply a clustering algorithm like K-Means to group the data into clusters based on the features.</a:t>
            </a:r>
            <a:endParaRPr sz="1050" dirty="0"/>
          </a:p>
        </p:txBody>
      </p:sp>
      <p:grpSp>
        <p:nvGrpSpPr>
          <p:cNvPr id="2" name="Group 1">
            <a:extLst>
              <a:ext uri="{FF2B5EF4-FFF2-40B4-BE49-F238E27FC236}">
                <a16:creationId xmlns:a16="http://schemas.microsoft.com/office/drawing/2014/main" id="{40E2D168-FC6F-7B28-5D0B-F4F277BEA41C}"/>
              </a:ext>
            </a:extLst>
          </p:cNvPr>
          <p:cNvGrpSpPr/>
          <p:nvPr/>
        </p:nvGrpSpPr>
        <p:grpSpPr>
          <a:xfrm>
            <a:off x="7754112" y="9436132"/>
            <a:ext cx="2132223" cy="644218"/>
            <a:chOff x="7754112" y="9308116"/>
            <a:chExt cx="2132223" cy="644218"/>
          </a:xfrm>
        </p:grpSpPr>
        <p:pic>
          <p:nvPicPr>
            <p:cNvPr id="3" name="Picture 2" descr="Blue text on a black background">
              <a:extLst>
                <a:ext uri="{FF2B5EF4-FFF2-40B4-BE49-F238E27FC236}">
                  <a16:creationId xmlns:a16="http://schemas.microsoft.com/office/drawing/2014/main" id="{C8E3618E-A5EC-6708-5027-1543CB296704}"/>
                </a:ext>
              </a:extLst>
            </p:cNvPr>
            <p:cNvPicPr>
              <a:picLocks noChangeAspect="1"/>
            </p:cNvPicPr>
            <p:nvPr/>
          </p:nvPicPr>
          <p:blipFill>
            <a:blip r:embed="rId4">
              <a:duotone>
                <a:schemeClr val="accent5">
                  <a:shade val="45000"/>
                  <a:satMod val="135000"/>
                </a:schemeClr>
                <a:prstClr val="white"/>
              </a:duotone>
            </a:blip>
            <a:stretch>
              <a:fillRect/>
            </a:stretch>
          </p:blipFill>
          <p:spPr>
            <a:xfrm>
              <a:off x="8249539" y="9308116"/>
              <a:ext cx="1636796" cy="644218"/>
            </a:xfrm>
            <a:prstGeom prst="rect">
              <a:avLst/>
            </a:prstGeom>
          </p:spPr>
        </p:pic>
        <p:sp>
          <p:nvSpPr>
            <p:cNvPr id="4" name="TextBox 3">
              <a:extLst>
                <a:ext uri="{FF2B5EF4-FFF2-40B4-BE49-F238E27FC236}">
                  <a16:creationId xmlns:a16="http://schemas.microsoft.com/office/drawing/2014/main" id="{F390BC4D-BDC5-A3F1-6729-139445FF3CC7}"/>
                </a:ext>
              </a:extLst>
            </p:cNvPr>
            <p:cNvSpPr txBox="1"/>
            <p:nvPr/>
          </p:nvSpPr>
          <p:spPr>
            <a:xfrm>
              <a:off x="7754112" y="9339397"/>
              <a:ext cx="749808" cy="523220"/>
            </a:xfrm>
            <a:prstGeom prst="rect">
              <a:avLst/>
            </a:prstGeom>
            <a:noFill/>
          </p:spPr>
          <p:txBody>
            <a:bodyPr wrap="square" rtlCol="0">
              <a:spAutoFit/>
            </a:bodyPr>
            <a:lstStyle/>
            <a:p>
              <a:r>
                <a:rPr lang="en-US" sz="2800" dirty="0">
                  <a:solidFill>
                    <a:srgbClr val="062F61"/>
                  </a:solidFill>
                  <a:latin typeface="Libre Franklin" pitchFamily="2" charset="0"/>
                </a:rPr>
                <a:t>15</a:t>
              </a:r>
              <a:endParaRPr lang="en-ZA" sz="2800" dirty="0">
                <a:solidFill>
                  <a:srgbClr val="062F61"/>
                </a:solidFill>
                <a:latin typeface="Libre Franklin" pitchFamily="2" charset="0"/>
              </a:endParaRPr>
            </a:p>
          </p:txBody>
        </p:sp>
      </p:grpSp>
      <p:pic>
        <p:nvPicPr>
          <p:cNvPr id="5" name="Picture 4" descr="A logo with blue paw prints">
            <a:extLst>
              <a:ext uri="{FF2B5EF4-FFF2-40B4-BE49-F238E27FC236}">
                <a16:creationId xmlns:a16="http://schemas.microsoft.com/office/drawing/2014/main" id="{90726A97-C4FB-8D63-7115-CC07278EBF3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t="25307" b="23680"/>
          <a:stretch/>
        </p:blipFill>
        <p:spPr>
          <a:xfrm>
            <a:off x="413353" y="149436"/>
            <a:ext cx="2717998" cy="7786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1"/>
                                        </p:tgtEl>
                                        <p:attrNameLst>
                                          <p:attrName>style.visibility</p:attrName>
                                        </p:attrNameLst>
                                      </p:cBhvr>
                                      <p:to>
                                        <p:strVal val="visible"/>
                                      </p:to>
                                    </p:set>
                                    <p:animEffect transition="in" filter="fade">
                                      <p:cBhvr>
                                        <p:cTn id="7" dur="500"/>
                                        <p:tgtEl>
                                          <p:spTgt spid="6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2"/>
                                        </p:tgtEl>
                                        <p:attrNameLst>
                                          <p:attrName>style.visibility</p:attrName>
                                        </p:attrNameLst>
                                      </p:cBhvr>
                                      <p:to>
                                        <p:strVal val="visible"/>
                                      </p:to>
                                    </p:set>
                                    <p:animEffect transition="in" filter="fade">
                                      <p:cBhvr>
                                        <p:cTn id="12" dur="500"/>
                                        <p:tgtEl>
                                          <p:spTgt spid="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9"/>
          <p:cNvSpPr txBox="1"/>
          <p:nvPr/>
        </p:nvSpPr>
        <p:spPr>
          <a:xfrm>
            <a:off x="9186888" y="3991583"/>
            <a:ext cx="8560274" cy="4247317"/>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1500" b="0" i="0" u="none" strike="noStrike" cap="none" dirty="0">
                <a:solidFill>
                  <a:srgbClr val="014E97"/>
                </a:solidFill>
                <a:latin typeface="Libre Baskerville"/>
                <a:ea typeface="Libre Baskerville"/>
                <a:cs typeface="Libre Baskerville"/>
                <a:sym typeface="Libre Baskerville"/>
              </a:rPr>
              <a:t>Thank you!</a:t>
            </a:r>
            <a:endParaRPr sz="2400" dirty="0"/>
          </a:p>
        </p:txBody>
      </p:sp>
      <p:sp>
        <p:nvSpPr>
          <p:cNvPr id="595" name="Google Shape;595;p39"/>
          <p:cNvSpPr/>
          <p:nvPr/>
        </p:nvSpPr>
        <p:spPr>
          <a:xfrm>
            <a:off x="-2685674" y="-1089079"/>
            <a:ext cx="6498552" cy="5518617"/>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txBody>
          <a:bodyPr/>
          <a:lstStyle/>
          <a:p>
            <a:endParaRPr lang="en-ZA"/>
          </a:p>
        </p:txBody>
      </p:sp>
      <p:sp>
        <p:nvSpPr>
          <p:cNvPr id="596" name="Google Shape;596;p39"/>
          <p:cNvSpPr/>
          <p:nvPr/>
        </p:nvSpPr>
        <p:spPr>
          <a:xfrm>
            <a:off x="2714482" y="-3843465"/>
            <a:ext cx="6360484" cy="5508773"/>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txBody>
          <a:bodyPr/>
          <a:lstStyle/>
          <a:p>
            <a:endParaRPr lang="en-ZA"/>
          </a:p>
        </p:txBody>
      </p:sp>
      <p:sp>
        <p:nvSpPr>
          <p:cNvPr id="597" name="Google Shape;597;p39"/>
          <p:cNvSpPr/>
          <p:nvPr/>
        </p:nvSpPr>
        <p:spPr>
          <a:xfrm>
            <a:off x="-2547606" y="4778227"/>
            <a:ext cx="6360484" cy="5508773"/>
          </a:xfrm>
          <a:custGeom>
            <a:avLst/>
            <a:gdLst/>
            <a:ahLst/>
            <a:cxnLst/>
            <a:rect l="l" t="t" r="r" b="b"/>
            <a:pathLst>
              <a:path w="6202680" h="5372100" extrusionOk="0">
                <a:moveTo>
                  <a:pt x="4652010" y="0"/>
                </a:moveTo>
                <a:lnTo>
                  <a:pt x="1550670" y="0"/>
                </a:lnTo>
                <a:lnTo>
                  <a:pt x="0" y="2686050"/>
                </a:lnTo>
                <a:lnTo>
                  <a:pt x="1550670" y="5372100"/>
                </a:lnTo>
                <a:lnTo>
                  <a:pt x="4652010" y="5372100"/>
                </a:lnTo>
                <a:lnTo>
                  <a:pt x="6202680" y="2686050"/>
                </a:lnTo>
                <a:lnTo>
                  <a:pt x="4652010" y="0"/>
                </a:lnTo>
                <a:close/>
              </a:path>
            </a:pathLst>
          </a:custGeom>
          <a:solidFill>
            <a:srgbClr val="2994E5"/>
          </a:solidFill>
          <a:ln>
            <a:noFill/>
          </a:ln>
        </p:spPr>
        <p:txBody>
          <a:bodyPr/>
          <a:lstStyle/>
          <a:p>
            <a:endParaRPr lang="en-ZA"/>
          </a:p>
        </p:txBody>
      </p:sp>
      <p:sp>
        <p:nvSpPr>
          <p:cNvPr id="598" name="Google Shape;598;p39"/>
          <p:cNvSpPr/>
          <p:nvPr/>
        </p:nvSpPr>
        <p:spPr>
          <a:xfrm>
            <a:off x="2645448" y="2013996"/>
            <a:ext cx="6498552" cy="5518617"/>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txBody>
          <a:bodyPr/>
          <a:lstStyle/>
          <a:p>
            <a:endParaRPr lang="en-ZA"/>
          </a:p>
        </p:txBody>
      </p:sp>
      <p:cxnSp>
        <p:nvCxnSpPr>
          <p:cNvPr id="599" name="Google Shape;599;p39"/>
          <p:cNvCxnSpPr/>
          <p:nvPr/>
        </p:nvCxnSpPr>
        <p:spPr>
          <a:xfrm>
            <a:off x="10708924" y="6115242"/>
            <a:ext cx="7579076" cy="0"/>
          </a:xfrm>
          <a:prstGeom prst="straightConnector1">
            <a:avLst/>
          </a:prstGeom>
          <a:noFill/>
          <a:ln w="38100" cap="flat" cmpd="sng">
            <a:solidFill>
              <a:srgbClr val="014E97"/>
            </a:solidFill>
            <a:prstDash val="solid"/>
            <a:round/>
            <a:headEnd type="none" w="sm" len="sm"/>
            <a:tailEnd type="none" w="sm" len="sm"/>
          </a:ln>
        </p:spPr>
      </p:cxnSp>
      <p:grpSp>
        <p:nvGrpSpPr>
          <p:cNvPr id="2" name="Group 1">
            <a:extLst>
              <a:ext uri="{FF2B5EF4-FFF2-40B4-BE49-F238E27FC236}">
                <a16:creationId xmlns:a16="http://schemas.microsoft.com/office/drawing/2014/main" id="{6733F950-CC6F-B343-3387-B549D2CDDC7C}"/>
              </a:ext>
            </a:extLst>
          </p:cNvPr>
          <p:cNvGrpSpPr/>
          <p:nvPr/>
        </p:nvGrpSpPr>
        <p:grpSpPr>
          <a:xfrm>
            <a:off x="7754112" y="9436132"/>
            <a:ext cx="2132223" cy="644218"/>
            <a:chOff x="7754112" y="9308116"/>
            <a:chExt cx="2132223" cy="644218"/>
          </a:xfrm>
        </p:grpSpPr>
        <p:pic>
          <p:nvPicPr>
            <p:cNvPr id="3" name="Picture 2" descr="Blue text on a black background">
              <a:extLst>
                <a:ext uri="{FF2B5EF4-FFF2-40B4-BE49-F238E27FC236}">
                  <a16:creationId xmlns:a16="http://schemas.microsoft.com/office/drawing/2014/main" id="{6B48D27E-9C34-109A-58BB-C9E8398CD062}"/>
                </a:ext>
              </a:extLst>
            </p:cNvPr>
            <p:cNvPicPr>
              <a:picLocks noChangeAspect="1"/>
            </p:cNvPicPr>
            <p:nvPr/>
          </p:nvPicPr>
          <p:blipFill>
            <a:blip r:embed="rId3">
              <a:duotone>
                <a:schemeClr val="accent5">
                  <a:shade val="45000"/>
                  <a:satMod val="135000"/>
                </a:schemeClr>
                <a:prstClr val="white"/>
              </a:duotone>
            </a:blip>
            <a:stretch>
              <a:fillRect/>
            </a:stretch>
          </p:blipFill>
          <p:spPr>
            <a:xfrm>
              <a:off x="8249539" y="9308116"/>
              <a:ext cx="1636796" cy="644218"/>
            </a:xfrm>
            <a:prstGeom prst="rect">
              <a:avLst/>
            </a:prstGeom>
          </p:spPr>
        </p:pic>
        <p:sp>
          <p:nvSpPr>
            <p:cNvPr id="4" name="TextBox 3">
              <a:extLst>
                <a:ext uri="{FF2B5EF4-FFF2-40B4-BE49-F238E27FC236}">
                  <a16:creationId xmlns:a16="http://schemas.microsoft.com/office/drawing/2014/main" id="{C63EEAD5-AC18-BE50-5277-75BAAE627267}"/>
                </a:ext>
              </a:extLst>
            </p:cNvPr>
            <p:cNvSpPr txBox="1"/>
            <p:nvPr/>
          </p:nvSpPr>
          <p:spPr>
            <a:xfrm>
              <a:off x="7754112" y="9339397"/>
              <a:ext cx="749808" cy="523220"/>
            </a:xfrm>
            <a:prstGeom prst="rect">
              <a:avLst/>
            </a:prstGeom>
            <a:noFill/>
          </p:spPr>
          <p:txBody>
            <a:bodyPr wrap="square" rtlCol="0">
              <a:spAutoFit/>
            </a:bodyPr>
            <a:lstStyle/>
            <a:p>
              <a:r>
                <a:rPr lang="en-US" sz="2800" dirty="0">
                  <a:solidFill>
                    <a:srgbClr val="062F61"/>
                  </a:solidFill>
                  <a:latin typeface="Libre Franklin" pitchFamily="2" charset="0"/>
                </a:rPr>
                <a:t>16</a:t>
              </a:r>
              <a:endParaRPr lang="en-ZA" sz="2800" dirty="0">
                <a:solidFill>
                  <a:srgbClr val="062F61"/>
                </a:solidFill>
                <a:latin typeface="Libre Franklin" pitchFamily="2" charset="0"/>
              </a:endParaRPr>
            </a:p>
          </p:txBody>
        </p:sp>
      </p:grpSp>
      <p:pic>
        <p:nvPicPr>
          <p:cNvPr id="5" name="Picture 4" descr="A logo with blue paw prints">
            <a:extLst>
              <a:ext uri="{FF2B5EF4-FFF2-40B4-BE49-F238E27FC236}">
                <a16:creationId xmlns:a16="http://schemas.microsoft.com/office/drawing/2014/main" id="{A9C14801-322F-98B2-4486-F5152CD1F78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t="25307" b="23680"/>
          <a:stretch/>
        </p:blipFill>
        <p:spPr>
          <a:xfrm>
            <a:off x="8844121" y="322532"/>
            <a:ext cx="8009802" cy="22945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3"/>
                                        </p:tgtEl>
                                        <p:attrNameLst>
                                          <p:attrName>style.visibility</p:attrName>
                                        </p:attrNameLst>
                                      </p:cBhvr>
                                      <p:to>
                                        <p:strVal val="visible"/>
                                      </p:to>
                                    </p:set>
                                    <p:animEffect transition="in" filter="fade">
                                      <p:cBhvr>
                                        <p:cTn id="7" dur="500"/>
                                        <p:tgtEl>
                                          <p:spTgt spid="593"/>
                                        </p:tgtEl>
                                      </p:cBhvr>
                                    </p:animEffect>
                                  </p:childTnLst>
                                </p:cTn>
                              </p:par>
                              <p:par>
                                <p:cTn id="8" presetID="10" presetClass="entr" presetSubtype="0" fill="hold" nodeType="withEffect">
                                  <p:stCondLst>
                                    <p:cond delay="0"/>
                                  </p:stCondLst>
                                  <p:childTnLst>
                                    <p:set>
                                      <p:cBhvr>
                                        <p:cTn id="9" dur="1" fill="hold">
                                          <p:stCondLst>
                                            <p:cond delay="0"/>
                                          </p:stCondLst>
                                        </p:cTn>
                                        <p:tgtEl>
                                          <p:spTgt spid="599"/>
                                        </p:tgtEl>
                                        <p:attrNameLst>
                                          <p:attrName>style.visibility</p:attrName>
                                        </p:attrNameLst>
                                      </p:cBhvr>
                                      <p:to>
                                        <p:strVal val="visible"/>
                                      </p:to>
                                    </p:set>
                                    <p:animEffect transition="in" filter="fade">
                                      <p:cBhvr>
                                        <p:cTn id="10" dur="500"/>
                                        <p:tgtEl>
                                          <p:spTgt spid="5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94E5"/>
        </a:solidFill>
        <a:effectLst/>
      </p:bgPr>
    </p:bg>
    <p:spTree>
      <p:nvGrpSpPr>
        <p:cNvPr id="1" name="Shape 115"/>
        <p:cNvGrpSpPr/>
        <p:nvPr/>
      </p:nvGrpSpPr>
      <p:grpSpPr>
        <a:xfrm>
          <a:off x="0" y="0"/>
          <a:ext cx="0" cy="0"/>
          <a:chOff x="0" y="0"/>
          <a:chExt cx="0" cy="0"/>
        </a:xfrm>
      </p:grpSpPr>
      <p:grpSp>
        <p:nvGrpSpPr>
          <p:cNvPr id="116" name="Google Shape;116;p15"/>
          <p:cNvGrpSpPr/>
          <p:nvPr/>
        </p:nvGrpSpPr>
        <p:grpSpPr>
          <a:xfrm>
            <a:off x="10160434" y="1009900"/>
            <a:ext cx="1604292" cy="1397488"/>
            <a:chOff x="0" y="-9525"/>
            <a:chExt cx="812800" cy="708025"/>
          </a:xfrm>
        </p:grpSpPr>
        <p:sp>
          <p:nvSpPr>
            <p:cNvPr id="117" name="Google Shape;117;p1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txBody>
            <a:bodyPr/>
            <a:lstStyle/>
            <a:p>
              <a:endParaRPr lang="en-ZA"/>
            </a:p>
          </p:txBody>
        </p:sp>
        <p:sp>
          <p:nvSpPr>
            <p:cNvPr id="118" name="Google Shape;118;p15"/>
            <p:cNvSpPr txBox="1"/>
            <p:nvPr/>
          </p:nvSpPr>
          <p:spPr>
            <a:xfrm>
              <a:off x="114300" y="-9525"/>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a:solidFill>
                    <a:srgbClr val="FFFFFF"/>
                  </a:solidFill>
                  <a:latin typeface="Libre Franklin Light"/>
                  <a:ea typeface="Libre Franklin Light"/>
                  <a:cs typeface="Libre Franklin Light"/>
                  <a:sym typeface="Libre Franklin Light"/>
                </a:rPr>
                <a:t>01.</a:t>
              </a:r>
              <a:endParaRPr/>
            </a:p>
          </p:txBody>
        </p:sp>
      </p:grpSp>
      <p:grpSp>
        <p:nvGrpSpPr>
          <p:cNvPr id="119" name="Google Shape;119;p15"/>
          <p:cNvGrpSpPr/>
          <p:nvPr/>
        </p:nvGrpSpPr>
        <p:grpSpPr>
          <a:xfrm>
            <a:off x="10160434" y="4210299"/>
            <a:ext cx="1604292" cy="1397488"/>
            <a:chOff x="0" y="-9525"/>
            <a:chExt cx="812800" cy="708025"/>
          </a:xfrm>
        </p:grpSpPr>
        <p:sp>
          <p:nvSpPr>
            <p:cNvPr id="120" name="Google Shape;120;p1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txBody>
            <a:bodyPr/>
            <a:lstStyle/>
            <a:p>
              <a:endParaRPr lang="en-ZA"/>
            </a:p>
          </p:txBody>
        </p:sp>
        <p:sp>
          <p:nvSpPr>
            <p:cNvPr id="121" name="Google Shape;121;p15"/>
            <p:cNvSpPr txBox="1"/>
            <p:nvPr/>
          </p:nvSpPr>
          <p:spPr>
            <a:xfrm>
              <a:off x="114300" y="-9525"/>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a:solidFill>
                    <a:srgbClr val="FFFFFF"/>
                  </a:solidFill>
                  <a:latin typeface="Libre Franklin Light"/>
                  <a:ea typeface="Libre Franklin Light"/>
                  <a:cs typeface="Libre Franklin Light"/>
                  <a:sym typeface="Libre Franklin Light"/>
                </a:rPr>
                <a:t>02.</a:t>
              </a:r>
              <a:endParaRPr/>
            </a:p>
          </p:txBody>
        </p:sp>
      </p:grpSp>
      <p:grpSp>
        <p:nvGrpSpPr>
          <p:cNvPr id="122" name="Google Shape;122;p15"/>
          <p:cNvGrpSpPr/>
          <p:nvPr/>
        </p:nvGrpSpPr>
        <p:grpSpPr>
          <a:xfrm>
            <a:off x="10160434" y="7453421"/>
            <a:ext cx="1604292" cy="1397488"/>
            <a:chOff x="0" y="-9525"/>
            <a:chExt cx="812800" cy="708025"/>
          </a:xfrm>
        </p:grpSpPr>
        <p:sp>
          <p:nvSpPr>
            <p:cNvPr id="123" name="Google Shape;123;p1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txBody>
            <a:bodyPr/>
            <a:lstStyle/>
            <a:p>
              <a:endParaRPr lang="en-ZA"/>
            </a:p>
          </p:txBody>
        </p:sp>
        <p:sp>
          <p:nvSpPr>
            <p:cNvPr id="124" name="Google Shape;124;p15"/>
            <p:cNvSpPr txBox="1"/>
            <p:nvPr/>
          </p:nvSpPr>
          <p:spPr>
            <a:xfrm>
              <a:off x="114300" y="-9525"/>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a:solidFill>
                    <a:srgbClr val="FFFFFF"/>
                  </a:solidFill>
                  <a:latin typeface="Libre Franklin Light"/>
                  <a:ea typeface="Libre Franklin Light"/>
                  <a:cs typeface="Libre Franklin Light"/>
                  <a:sym typeface="Libre Franklin Light"/>
                </a:rPr>
                <a:t>03.</a:t>
              </a:r>
              <a:endParaRPr/>
            </a:p>
          </p:txBody>
        </p:sp>
      </p:grpSp>
      <p:grpSp>
        <p:nvGrpSpPr>
          <p:cNvPr id="125" name="Google Shape;125;p15"/>
          <p:cNvGrpSpPr/>
          <p:nvPr/>
        </p:nvGrpSpPr>
        <p:grpSpPr>
          <a:xfrm>
            <a:off x="1733954" y="-518607"/>
            <a:ext cx="6914773" cy="9205408"/>
            <a:chOff x="0" y="-47625"/>
            <a:chExt cx="635000" cy="938895"/>
          </a:xfrm>
        </p:grpSpPr>
        <p:sp>
          <p:nvSpPr>
            <p:cNvPr id="126" name="Google Shape;126;p15"/>
            <p:cNvSpPr/>
            <p:nvPr/>
          </p:nvSpPr>
          <p:spPr>
            <a:xfrm>
              <a:off x="0" y="0"/>
              <a:ext cx="606628" cy="891270"/>
            </a:xfrm>
            <a:custGeom>
              <a:avLst/>
              <a:gdLst/>
              <a:ahLst/>
              <a:cxnLst/>
              <a:rect l="l" t="t" r="r" b="b"/>
              <a:pathLst>
                <a:path w="606628" h="891270" extrusionOk="0">
                  <a:moveTo>
                    <a:pt x="606628" y="0"/>
                  </a:moveTo>
                  <a:lnTo>
                    <a:pt x="606628" y="776970"/>
                  </a:lnTo>
                  <a:lnTo>
                    <a:pt x="303314" y="891270"/>
                  </a:lnTo>
                  <a:lnTo>
                    <a:pt x="0" y="776970"/>
                  </a:lnTo>
                  <a:lnTo>
                    <a:pt x="0" y="0"/>
                  </a:lnTo>
                  <a:lnTo>
                    <a:pt x="606628" y="0"/>
                  </a:lnTo>
                  <a:close/>
                </a:path>
              </a:pathLst>
            </a:custGeom>
            <a:solidFill>
              <a:srgbClr val="014E97"/>
            </a:solidFill>
            <a:ln>
              <a:noFill/>
            </a:ln>
          </p:spPr>
          <p:txBody>
            <a:bodyPr/>
            <a:lstStyle/>
            <a:p>
              <a:endParaRPr lang="en-ZA"/>
            </a:p>
          </p:txBody>
        </p:sp>
        <p:sp>
          <p:nvSpPr>
            <p:cNvPr id="127" name="Google Shape;127;p15"/>
            <p:cNvSpPr txBox="1"/>
            <p:nvPr/>
          </p:nvSpPr>
          <p:spPr>
            <a:xfrm>
              <a:off x="0" y="-47625"/>
              <a:ext cx="6350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8" name="Google Shape;128;p15"/>
          <p:cNvSpPr txBox="1"/>
          <p:nvPr/>
        </p:nvSpPr>
        <p:spPr>
          <a:xfrm>
            <a:off x="12317763" y="4229099"/>
            <a:ext cx="4785813" cy="6463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b="0" i="0" u="none" strike="noStrike" cap="none" dirty="0">
                <a:solidFill>
                  <a:srgbClr val="FFFFFF"/>
                </a:solidFill>
                <a:latin typeface="Libre Baskerville"/>
                <a:ea typeface="Libre Baskerville"/>
                <a:cs typeface="Libre Baskerville"/>
                <a:sym typeface="Libre Baskerville"/>
              </a:rPr>
              <a:t>Predictive Modeling</a:t>
            </a:r>
            <a:endParaRPr dirty="0"/>
          </a:p>
        </p:txBody>
      </p:sp>
      <p:sp>
        <p:nvSpPr>
          <p:cNvPr id="129" name="Google Shape;129;p15"/>
          <p:cNvSpPr txBox="1"/>
          <p:nvPr/>
        </p:nvSpPr>
        <p:spPr>
          <a:xfrm>
            <a:off x="12534714" y="5064232"/>
            <a:ext cx="4146548" cy="538417"/>
          </a:xfrm>
          <a:prstGeom prst="rect">
            <a:avLst/>
          </a:prstGeom>
          <a:noFill/>
          <a:ln>
            <a:noFill/>
          </a:ln>
        </p:spPr>
        <p:txBody>
          <a:bodyPr spcFirstLastPara="1" wrap="square" lIns="0" tIns="0" rIns="0" bIns="0" anchor="t" anchorCtr="0">
            <a:spAutoFit/>
          </a:bodyPr>
          <a:lstStyle/>
          <a:p>
            <a:pPr marL="342900" marR="0" lvl="0" indent="-342900" algn="ctr" rtl="0">
              <a:lnSpc>
                <a:spcPct val="140016"/>
              </a:lnSpc>
              <a:spcBef>
                <a:spcPts val="0"/>
              </a:spcBef>
              <a:spcAft>
                <a:spcPts val="0"/>
              </a:spcAft>
              <a:buClr>
                <a:schemeClr val="bg1"/>
              </a:buClr>
              <a:buFont typeface="Arial" panose="020B0604020202020204" pitchFamily="34" charset="0"/>
              <a:buChar char="•"/>
            </a:pPr>
            <a:r>
              <a:rPr lang="en-US" sz="2499" dirty="0">
                <a:solidFill>
                  <a:srgbClr val="FFFFFF"/>
                </a:solidFill>
                <a:latin typeface="Libre Franklin Light"/>
                <a:sym typeface="Libre Franklin Light"/>
              </a:rPr>
              <a:t>Classifier Models</a:t>
            </a:r>
          </a:p>
        </p:txBody>
      </p:sp>
      <p:sp>
        <p:nvSpPr>
          <p:cNvPr id="130" name="Google Shape;130;p15"/>
          <p:cNvSpPr txBox="1"/>
          <p:nvPr/>
        </p:nvSpPr>
        <p:spPr>
          <a:xfrm>
            <a:off x="12891040" y="1023097"/>
            <a:ext cx="3433896" cy="6463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b="0" i="0" u="none" strike="noStrike" cap="none" dirty="0">
                <a:solidFill>
                  <a:srgbClr val="FFFFFF"/>
                </a:solidFill>
                <a:latin typeface="Libre Baskerville"/>
                <a:ea typeface="Libre Baskerville"/>
                <a:cs typeface="Libre Baskerville"/>
                <a:sym typeface="Libre Baskerville"/>
              </a:rPr>
              <a:t>Introduction</a:t>
            </a:r>
            <a:endParaRPr dirty="0"/>
          </a:p>
        </p:txBody>
      </p:sp>
      <p:sp>
        <p:nvSpPr>
          <p:cNvPr id="131" name="Google Shape;131;p15"/>
          <p:cNvSpPr txBox="1"/>
          <p:nvPr/>
        </p:nvSpPr>
        <p:spPr>
          <a:xfrm>
            <a:off x="12534714" y="1861297"/>
            <a:ext cx="4146548" cy="1615250"/>
          </a:xfrm>
          <a:prstGeom prst="rect">
            <a:avLst/>
          </a:prstGeom>
          <a:noFill/>
          <a:ln>
            <a:noFill/>
          </a:ln>
        </p:spPr>
        <p:txBody>
          <a:bodyPr spcFirstLastPara="1" wrap="square" lIns="0" tIns="0" rIns="0" bIns="0" anchor="t" anchorCtr="0">
            <a:spAutoFit/>
          </a:bodyPr>
          <a:lstStyle/>
          <a:p>
            <a:pPr marL="342900" marR="0" lvl="0" indent="-342900" algn="ctr" rtl="0">
              <a:lnSpc>
                <a:spcPct val="140016"/>
              </a:lnSpc>
              <a:spcBef>
                <a:spcPts val="0"/>
              </a:spcBef>
              <a:spcAft>
                <a:spcPts val="0"/>
              </a:spcAft>
              <a:buClr>
                <a:schemeClr val="bg1"/>
              </a:buClr>
              <a:buFont typeface="Arial" panose="020B0604020202020204" pitchFamily="34" charset="0"/>
              <a:buChar char="•"/>
            </a:pPr>
            <a:r>
              <a:rPr lang="en-US" sz="2499" b="0" i="0" u="none" strike="noStrike" cap="none" dirty="0">
                <a:solidFill>
                  <a:srgbClr val="FFFFFF"/>
                </a:solidFill>
                <a:latin typeface="Libre Franklin Light"/>
                <a:ea typeface="Libre Franklin Light"/>
                <a:cs typeface="Libre Franklin Light"/>
                <a:sym typeface="Libre Franklin Light"/>
              </a:rPr>
              <a:t>Research Objective</a:t>
            </a:r>
          </a:p>
          <a:p>
            <a:pPr marL="342900" marR="0" lvl="0" indent="-342900" algn="ctr" rtl="0">
              <a:lnSpc>
                <a:spcPct val="140016"/>
              </a:lnSpc>
              <a:spcBef>
                <a:spcPts val="0"/>
              </a:spcBef>
              <a:spcAft>
                <a:spcPts val="0"/>
              </a:spcAft>
              <a:buClr>
                <a:schemeClr val="bg1"/>
              </a:buClr>
              <a:buFont typeface="Arial" panose="020B0604020202020204" pitchFamily="34" charset="0"/>
              <a:buChar char="•"/>
            </a:pPr>
            <a:r>
              <a:rPr lang="en-US" sz="2499" b="0" i="0" u="none" strike="noStrike" cap="none" dirty="0">
                <a:solidFill>
                  <a:srgbClr val="FFFFFF"/>
                </a:solidFill>
                <a:latin typeface="Libre Franklin Light"/>
                <a:ea typeface="Libre Franklin Light"/>
                <a:cs typeface="Libre Franklin Light"/>
                <a:sym typeface="Libre Franklin Light"/>
              </a:rPr>
              <a:t>Dataset Overview</a:t>
            </a:r>
          </a:p>
          <a:p>
            <a:pPr marL="342900" marR="0" lvl="0" indent="-342900" algn="ctr" rtl="0">
              <a:lnSpc>
                <a:spcPct val="140016"/>
              </a:lnSpc>
              <a:spcBef>
                <a:spcPts val="0"/>
              </a:spcBef>
              <a:spcAft>
                <a:spcPts val="0"/>
              </a:spcAft>
              <a:buClr>
                <a:schemeClr val="bg1"/>
              </a:buClr>
              <a:buFont typeface="Arial" panose="020B0604020202020204" pitchFamily="34" charset="0"/>
              <a:buChar char="•"/>
            </a:pPr>
            <a:r>
              <a:rPr lang="en-US" sz="2499" dirty="0">
                <a:solidFill>
                  <a:srgbClr val="FFFFFF"/>
                </a:solidFill>
                <a:latin typeface="Libre Franklin Light"/>
                <a:sym typeface="Libre Franklin Light"/>
              </a:rPr>
              <a:t>Feature Visualization</a:t>
            </a:r>
            <a:endParaRPr dirty="0"/>
          </a:p>
        </p:txBody>
      </p:sp>
      <p:sp>
        <p:nvSpPr>
          <p:cNvPr id="132" name="Google Shape;132;p15"/>
          <p:cNvSpPr txBox="1"/>
          <p:nvPr/>
        </p:nvSpPr>
        <p:spPr>
          <a:xfrm>
            <a:off x="12740078" y="7301591"/>
            <a:ext cx="3941184" cy="6463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dirty="0">
                <a:solidFill>
                  <a:srgbClr val="FFFFFF"/>
                </a:solidFill>
                <a:latin typeface="Libre Baskerville"/>
                <a:sym typeface="Libre Baskerville"/>
              </a:rPr>
              <a:t>Conclusion</a:t>
            </a:r>
            <a:endParaRPr dirty="0"/>
          </a:p>
        </p:txBody>
      </p:sp>
      <p:sp>
        <p:nvSpPr>
          <p:cNvPr id="134" name="Google Shape;134;p15"/>
          <p:cNvSpPr txBox="1"/>
          <p:nvPr/>
        </p:nvSpPr>
        <p:spPr>
          <a:xfrm>
            <a:off x="1875760" y="3349732"/>
            <a:ext cx="6322206" cy="22955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b="0" i="0" u="none" strike="noStrike" cap="none">
                <a:solidFill>
                  <a:srgbClr val="FFFFFF"/>
                </a:solidFill>
                <a:latin typeface="Libre Baskerville"/>
                <a:ea typeface="Libre Baskerville"/>
                <a:cs typeface="Libre Baskerville"/>
                <a:sym typeface="Libre Baskerville"/>
              </a:rPr>
              <a:t>Table of </a:t>
            </a:r>
            <a:endParaRPr/>
          </a:p>
          <a:p>
            <a:pPr marL="0" marR="0" lvl="0" indent="0" algn="ctr" rtl="0">
              <a:lnSpc>
                <a:spcPct val="120000"/>
              </a:lnSpc>
              <a:spcBef>
                <a:spcPts val="0"/>
              </a:spcBef>
              <a:spcAft>
                <a:spcPts val="0"/>
              </a:spcAft>
              <a:buNone/>
            </a:pPr>
            <a:r>
              <a:rPr lang="en-US" sz="7500" b="0" i="0" u="none" strike="noStrike" cap="none">
                <a:solidFill>
                  <a:srgbClr val="FFFFFF"/>
                </a:solidFill>
                <a:latin typeface="Libre Baskerville"/>
                <a:ea typeface="Libre Baskerville"/>
                <a:cs typeface="Libre Baskerville"/>
                <a:sym typeface="Libre Baskerville"/>
              </a:rPr>
              <a:t>Contents</a:t>
            </a:r>
            <a:endParaRPr/>
          </a:p>
        </p:txBody>
      </p:sp>
      <p:cxnSp>
        <p:nvCxnSpPr>
          <p:cNvPr id="135" name="Google Shape;135;p15"/>
          <p:cNvCxnSpPr>
            <a:cxnSpLocks/>
          </p:cNvCxnSpPr>
          <p:nvPr/>
        </p:nvCxnSpPr>
        <p:spPr>
          <a:xfrm>
            <a:off x="-896112" y="6461598"/>
            <a:ext cx="5698105" cy="0"/>
          </a:xfrm>
          <a:prstGeom prst="straightConnector1">
            <a:avLst/>
          </a:prstGeom>
          <a:noFill/>
          <a:ln w="38100" cap="flat" cmpd="sng">
            <a:solidFill>
              <a:srgbClr val="FFFFFF"/>
            </a:solidFill>
            <a:prstDash val="solid"/>
            <a:round/>
            <a:headEnd type="none" w="sm" len="sm"/>
            <a:tailEnd type="none" w="sm" len="sm"/>
          </a:ln>
        </p:spPr>
      </p:cxnSp>
      <p:pic>
        <p:nvPicPr>
          <p:cNvPr id="2" name="Picture 1" descr="A logo with blue paw prints">
            <a:extLst>
              <a:ext uri="{FF2B5EF4-FFF2-40B4-BE49-F238E27FC236}">
                <a16:creationId xmlns:a16="http://schemas.microsoft.com/office/drawing/2014/main" id="{CA2DBAAD-D3A7-6B26-6384-C2F14CB1511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rcRect t="25307" b="23680"/>
          <a:stretch/>
        </p:blipFill>
        <p:spPr>
          <a:xfrm>
            <a:off x="1899511" y="356142"/>
            <a:ext cx="6244640" cy="1788877"/>
          </a:xfrm>
          <a:prstGeom prst="rect">
            <a:avLst/>
          </a:prstGeom>
        </p:spPr>
      </p:pic>
      <p:sp>
        <p:nvSpPr>
          <p:cNvPr id="3" name="Google Shape;129;p15">
            <a:extLst>
              <a:ext uri="{FF2B5EF4-FFF2-40B4-BE49-F238E27FC236}">
                <a16:creationId xmlns:a16="http://schemas.microsoft.com/office/drawing/2014/main" id="{EBD989FA-F48E-29FA-1385-120F6FC54334}"/>
              </a:ext>
            </a:extLst>
          </p:cNvPr>
          <p:cNvSpPr txBox="1"/>
          <p:nvPr/>
        </p:nvSpPr>
        <p:spPr>
          <a:xfrm>
            <a:off x="12740078" y="8024149"/>
            <a:ext cx="3813968" cy="1076833"/>
          </a:xfrm>
          <a:prstGeom prst="rect">
            <a:avLst/>
          </a:prstGeom>
          <a:noFill/>
          <a:ln>
            <a:noFill/>
          </a:ln>
        </p:spPr>
        <p:txBody>
          <a:bodyPr spcFirstLastPara="1" wrap="square" lIns="0" tIns="0" rIns="0" bIns="0" anchor="t" anchorCtr="0">
            <a:spAutoFit/>
          </a:bodyPr>
          <a:lstStyle/>
          <a:p>
            <a:pPr marL="342900" marR="0" lvl="0" indent="-342900" algn="ctr" rtl="0">
              <a:lnSpc>
                <a:spcPct val="140016"/>
              </a:lnSpc>
              <a:spcBef>
                <a:spcPts val="0"/>
              </a:spcBef>
              <a:spcAft>
                <a:spcPts val="0"/>
              </a:spcAft>
              <a:buClr>
                <a:schemeClr val="bg1"/>
              </a:buClr>
              <a:buFont typeface="Arial" panose="020B0604020202020204" pitchFamily="34" charset="0"/>
              <a:buChar char="•"/>
            </a:pPr>
            <a:r>
              <a:rPr lang="en-US" sz="2499" dirty="0">
                <a:solidFill>
                  <a:srgbClr val="FFFFFF"/>
                </a:solidFill>
                <a:latin typeface="Libre Franklin Light"/>
                <a:sym typeface="Libre Franklin Light"/>
              </a:rPr>
              <a:t>Results</a:t>
            </a:r>
          </a:p>
          <a:p>
            <a:pPr marL="342900" marR="0" lvl="0" indent="-342900" algn="ctr" rtl="0">
              <a:lnSpc>
                <a:spcPct val="140016"/>
              </a:lnSpc>
              <a:spcBef>
                <a:spcPts val="0"/>
              </a:spcBef>
              <a:spcAft>
                <a:spcPts val="0"/>
              </a:spcAft>
              <a:buClr>
                <a:schemeClr val="bg1"/>
              </a:buClr>
              <a:buFont typeface="Arial" panose="020B0604020202020204" pitchFamily="34" charset="0"/>
              <a:buChar char="•"/>
            </a:pPr>
            <a:r>
              <a:rPr lang="en-US" sz="2499" dirty="0">
                <a:solidFill>
                  <a:srgbClr val="FFFFFF"/>
                </a:solidFill>
                <a:latin typeface="Libre Franklin Light"/>
                <a:sym typeface="Libre Franklin Light"/>
              </a:rPr>
              <a:t>Recommendations</a:t>
            </a:r>
            <a:endParaRPr dirty="0"/>
          </a:p>
        </p:txBody>
      </p:sp>
      <p:grpSp>
        <p:nvGrpSpPr>
          <p:cNvPr id="4" name="Group 3">
            <a:extLst>
              <a:ext uri="{FF2B5EF4-FFF2-40B4-BE49-F238E27FC236}">
                <a16:creationId xmlns:a16="http://schemas.microsoft.com/office/drawing/2014/main" id="{A2DE3B92-AE23-4134-4B16-9E05BFC836B8}"/>
              </a:ext>
            </a:extLst>
          </p:cNvPr>
          <p:cNvGrpSpPr/>
          <p:nvPr/>
        </p:nvGrpSpPr>
        <p:grpSpPr>
          <a:xfrm>
            <a:off x="7981950" y="9308116"/>
            <a:ext cx="1904385" cy="644218"/>
            <a:chOff x="7981950" y="9308116"/>
            <a:chExt cx="1904385" cy="644218"/>
          </a:xfrm>
        </p:grpSpPr>
        <p:pic>
          <p:nvPicPr>
            <p:cNvPr id="6" name="Picture 5" descr="Blue text on a black background">
              <a:extLst>
                <a:ext uri="{FF2B5EF4-FFF2-40B4-BE49-F238E27FC236}">
                  <a16:creationId xmlns:a16="http://schemas.microsoft.com/office/drawing/2014/main" id="{1FD699FD-84B9-4D19-5342-7221723F7E25}"/>
                </a:ext>
              </a:extLst>
            </p:cNvPr>
            <p:cNvPicPr>
              <a:picLocks noChangeAspect="1"/>
            </p:cNvPicPr>
            <p:nvPr/>
          </p:nvPicPr>
          <p:blipFill>
            <a:blip r:embed="rId5"/>
            <a:stretch>
              <a:fillRect/>
            </a:stretch>
          </p:blipFill>
          <p:spPr>
            <a:xfrm>
              <a:off x="8249539" y="9308116"/>
              <a:ext cx="1636796" cy="644218"/>
            </a:xfrm>
            <a:prstGeom prst="rect">
              <a:avLst/>
            </a:prstGeom>
          </p:spPr>
        </p:pic>
        <p:sp>
          <p:nvSpPr>
            <p:cNvPr id="7" name="TextBox 6">
              <a:extLst>
                <a:ext uri="{FF2B5EF4-FFF2-40B4-BE49-F238E27FC236}">
                  <a16:creationId xmlns:a16="http://schemas.microsoft.com/office/drawing/2014/main" id="{36927779-1E20-538D-8850-4E390159DDB3}"/>
                </a:ext>
              </a:extLst>
            </p:cNvPr>
            <p:cNvSpPr txBox="1"/>
            <p:nvPr/>
          </p:nvSpPr>
          <p:spPr>
            <a:xfrm>
              <a:off x="7981950" y="9339397"/>
              <a:ext cx="326728" cy="523220"/>
            </a:xfrm>
            <a:prstGeom prst="rect">
              <a:avLst/>
            </a:prstGeom>
            <a:noFill/>
          </p:spPr>
          <p:txBody>
            <a:bodyPr wrap="square" rtlCol="0">
              <a:spAutoFit/>
            </a:bodyPr>
            <a:lstStyle/>
            <a:p>
              <a:r>
                <a:rPr lang="en-US" sz="2800" dirty="0">
                  <a:solidFill>
                    <a:schemeClr val="bg1"/>
                  </a:solidFill>
                  <a:latin typeface="Libre Franklin" pitchFamily="2" charset="0"/>
                </a:rPr>
                <a:t>2</a:t>
              </a:r>
              <a:endParaRPr lang="en-ZA" sz="2800" dirty="0">
                <a:solidFill>
                  <a:schemeClr val="bg1"/>
                </a:solidFill>
                <a:latin typeface="Libre Franklin" pitchFamily="2"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10" presetClass="entr" presetSubtype="0" fill="hold" nodeType="withEffect">
                                  <p:stCondLst>
                                    <p:cond delay="0"/>
                                  </p:stCondLst>
                                  <p:childTnLst>
                                    <p:set>
                                      <p:cBhvr>
                                        <p:cTn id="9" dur="1" fill="hold">
                                          <p:stCondLst>
                                            <p:cond delay="0"/>
                                          </p:stCondLst>
                                        </p:cTn>
                                        <p:tgtEl>
                                          <p:spTgt spid="134"/>
                                        </p:tgtEl>
                                        <p:attrNameLst>
                                          <p:attrName>style.visibility</p:attrName>
                                        </p:attrNameLst>
                                      </p:cBhvr>
                                      <p:to>
                                        <p:strVal val="visible"/>
                                      </p:to>
                                    </p:set>
                                    <p:animEffect transition="in" filter="fade">
                                      <p:cBhvr>
                                        <p:cTn id="10" dur="500"/>
                                        <p:tgtEl>
                                          <p:spTgt spid="134"/>
                                        </p:tgtEl>
                                      </p:cBhvr>
                                    </p:animEffect>
                                  </p:childTnLst>
                                </p:cTn>
                              </p:par>
                              <p:par>
                                <p:cTn id="11" presetID="10" presetClass="entr" presetSubtype="0" fill="hold" nodeType="withEffect">
                                  <p:stCondLst>
                                    <p:cond delay="0"/>
                                  </p:stCondLst>
                                  <p:childTnLst>
                                    <p:set>
                                      <p:cBhvr>
                                        <p:cTn id="12" dur="1" fill="hold">
                                          <p:stCondLst>
                                            <p:cond delay="0"/>
                                          </p:stCondLst>
                                        </p:cTn>
                                        <p:tgtEl>
                                          <p:spTgt spid="135"/>
                                        </p:tgtEl>
                                        <p:attrNameLst>
                                          <p:attrName>style.visibility</p:attrName>
                                        </p:attrNameLst>
                                      </p:cBhvr>
                                      <p:to>
                                        <p:strVal val="visible"/>
                                      </p:to>
                                    </p:set>
                                    <p:animEffect transition="in" filter="fade">
                                      <p:cBhvr>
                                        <p:cTn id="13" dur="500"/>
                                        <p:tgtEl>
                                          <p:spTgt spid="135"/>
                                        </p:tgtEl>
                                      </p:cBhvr>
                                    </p:animEffect>
                                  </p:childTnLst>
                                </p:cTn>
                              </p:par>
                              <p:par>
                                <p:cTn id="14" presetID="10" presetClass="entr" presetSubtype="0" fill="hold" nodeType="with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fade">
                                      <p:cBhvr>
                                        <p:cTn id="16" dur="500"/>
                                        <p:tgtEl>
                                          <p:spTgt spid="116"/>
                                        </p:tgtEl>
                                      </p:cBhvr>
                                    </p:animEffect>
                                  </p:childTnLst>
                                </p:cTn>
                              </p:par>
                              <p:par>
                                <p:cTn id="17" presetID="10" presetClass="entr" presetSubtype="0" fill="hold" nodeType="withEffect">
                                  <p:stCondLst>
                                    <p:cond delay="0"/>
                                  </p:stCondLst>
                                  <p:childTnLst>
                                    <p:set>
                                      <p:cBhvr>
                                        <p:cTn id="18" dur="1" fill="hold">
                                          <p:stCondLst>
                                            <p:cond delay="0"/>
                                          </p:stCondLst>
                                        </p:cTn>
                                        <p:tgtEl>
                                          <p:spTgt spid="130"/>
                                        </p:tgtEl>
                                        <p:attrNameLst>
                                          <p:attrName>style.visibility</p:attrName>
                                        </p:attrNameLst>
                                      </p:cBhvr>
                                      <p:to>
                                        <p:strVal val="visible"/>
                                      </p:to>
                                    </p:set>
                                    <p:animEffect transition="in" filter="fade">
                                      <p:cBhvr>
                                        <p:cTn id="19" dur="500"/>
                                        <p:tgtEl>
                                          <p:spTgt spid="130"/>
                                        </p:tgtEl>
                                      </p:cBhvr>
                                    </p:animEffect>
                                  </p:childTnLst>
                                </p:cTn>
                              </p:par>
                              <p:par>
                                <p:cTn id="20" presetID="10" presetClass="entr" presetSubtype="0" fill="hold" nodeType="withEffect">
                                  <p:stCondLst>
                                    <p:cond delay="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par>
                                <p:cTn id="23" presetID="10" presetClass="entr" presetSubtype="0" fill="hold" nodeType="withEffect">
                                  <p:stCondLst>
                                    <p:cond delay="0"/>
                                  </p:stCondLst>
                                  <p:childTnLst>
                                    <p:set>
                                      <p:cBhvr>
                                        <p:cTn id="24" dur="1" fill="hold">
                                          <p:stCondLst>
                                            <p:cond delay="0"/>
                                          </p:stCondLst>
                                        </p:cTn>
                                        <p:tgtEl>
                                          <p:spTgt spid="119"/>
                                        </p:tgtEl>
                                        <p:attrNameLst>
                                          <p:attrName>style.visibility</p:attrName>
                                        </p:attrNameLst>
                                      </p:cBhvr>
                                      <p:to>
                                        <p:strVal val="visible"/>
                                      </p:to>
                                    </p:set>
                                    <p:animEffect transition="in" filter="fade">
                                      <p:cBhvr>
                                        <p:cTn id="25" dur="500"/>
                                        <p:tgtEl>
                                          <p:spTgt spid="119"/>
                                        </p:tgtEl>
                                      </p:cBhvr>
                                    </p:animEffect>
                                  </p:childTnLst>
                                </p:cTn>
                              </p:par>
                              <p:par>
                                <p:cTn id="26" presetID="10" presetClass="entr" presetSubtype="0" fill="hold" nodeType="withEffect">
                                  <p:stCondLst>
                                    <p:cond delay="0"/>
                                  </p:stCondLst>
                                  <p:childTnLst>
                                    <p:set>
                                      <p:cBhvr>
                                        <p:cTn id="27" dur="1" fill="hold">
                                          <p:stCondLst>
                                            <p:cond delay="0"/>
                                          </p:stCondLst>
                                        </p:cTn>
                                        <p:tgtEl>
                                          <p:spTgt spid="128"/>
                                        </p:tgtEl>
                                        <p:attrNameLst>
                                          <p:attrName>style.visibility</p:attrName>
                                        </p:attrNameLst>
                                      </p:cBhvr>
                                      <p:to>
                                        <p:strVal val="visible"/>
                                      </p:to>
                                    </p:set>
                                    <p:animEffect transition="in" filter="fade">
                                      <p:cBhvr>
                                        <p:cTn id="28" dur="500"/>
                                        <p:tgtEl>
                                          <p:spTgt spid="128"/>
                                        </p:tgtEl>
                                      </p:cBhvr>
                                    </p:animEffect>
                                  </p:childTnLst>
                                </p:cTn>
                              </p:par>
                              <p:par>
                                <p:cTn id="29" presetID="10" presetClass="entr" presetSubtype="0" fill="hold" nodeType="withEffect">
                                  <p:stCondLst>
                                    <p:cond delay="0"/>
                                  </p:stCondLst>
                                  <p:childTnLst>
                                    <p:set>
                                      <p:cBhvr>
                                        <p:cTn id="30" dur="1" fill="hold">
                                          <p:stCondLst>
                                            <p:cond delay="0"/>
                                          </p:stCondLst>
                                        </p:cTn>
                                        <p:tgtEl>
                                          <p:spTgt spid="129"/>
                                        </p:tgtEl>
                                        <p:attrNameLst>
                                          <p:attrName>style.visibility</p:attrName>
                                        </p:attrNameLst>
                                      </p:cBhvr>
                                      <p:to>
                                        <p:strVal val="visible"/>
                                      </p:to>
                                    </p:set>
                                    <p:animEffect transition="in" filter="fade">
                                      <p:cBhvr>
                                        <p:cTn id="31" dur="500"/>
                                        <p:tgtEl>
                                          <p:spTgt spid="129"/>
                                        </p:tgtEl>
                                      </p:cBhvr>
                                    </p:animEffect>
                                  </p:childTnLst>
                                </p:cTn>
                              </p:par>
                              <p:par>
                                <p:cTn id="32" presetID="10" presetClass="entr" presetSubtype="0" fill="hold" nodeType="withEffect">
                                  <p:stCondLst>
                                    <p:cond delay="0"/>
                                  </p:stCondLst>
                                  <p:childTnLst>
                                    <p:set>
                                      <p:cBhvr>
                                        <p:cTn id="33" dur="1" fill="hold">
                                          <p:stCondLst>
                                            <p:cond delay="0"/>
                                          </p:stCondLst>
                                        </p:cTn>
                                        <p:tgtEl>
                                          <p:spTgt spid="122"/>
                                        </p:tgtEl>
                                        <p:attrNameLst>
                                          <p:attrName>style.visibility</p:attrName>
                                        </p:attrNameLst>
                                      </p:cBhvr>
                                      <p:to>
                                        <p:strVal val="visible"/>
                                      </p:to>
                                    </p:set>
                                    <p:animEffect transition="in" filter="fade">
                                      <p:cBhvr>
                                        <p:cTn id="34" dur="500"/>
                                        <p:tgtEl>
                                          <p:spTgt spid="122"/>
                                        </p:tgtEl>
                                      </p:cBhvr>
                                    </p:animEffect>
                                  </p:childTnLst>
                                </p:cTn>
                              </p:par>
                              <p:par>
                                <p:cTn id="35" presetID="10" presetClass="entr" presetSubtype="0" fill="hold" nodeType="withEffect">
                                  <p:stCondLst>
                                    <p:cond delay="0"/>
                                  </p:stCondLst>
                                  <p:childTnLst>
                                    <p:set>
                                      <p:cBhvr>
                                        <p:cTn id="36" dur="1" fill="hold">
                                          <p:stCondLst>
                                            <p:cond delay="0"/>
                                          </p:stCondLst>
                                        </p:cTn>
                                        <p:tgtEl>
                                          <p:spTgt spid="132"/>
                                        </p:tgtEl>
                                        <p:attrNameLst>
                                          <p:attrName>style.visibility</p:attrName>
                                        </p:attrNameLst>
                                      </p:cBhvr>
                                      <p:to>
                                        <p:strVal val="visible"/>
                                      </p:to>
                                    </p:set>
                                    <p:animEffect transition="in" filter="fade">
                                      <p:cBhvr>
                                        <p:cTn id="37" dur="500"/>
                                        <p:tgtEl>
                                          <p:spTgt spid="132"/>
                                        </p:tgtEl>
                                      </p:cBhvr>
                                    </p:animEffect>
                                  </p:childTnLst>
                                </p:cTn>
                              </p:par>
                              <p:par>
                                <p:cTn id="38" presetID="10"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24"/>
          <p:cNvPicPr preferRelativeResize="0"/>
          <p:nvPr/>
        </p:nvPicPr>
        <p:blipFill rotWithShape="1">
          <a:blip r:embed="rId3">
            <a:alphaModFix/>
          </a:blip>
          <a:srcRect t="7812" b="7811"/>
          <a:stretch/>
        </p:blipFill>
        <p:spPr>
          <a:xfrm>
            <a:off x="0" y="0"/>
            <a:ext cx="18288000" cy="10287000"/>
          </a:xfrm>
          <a:prstGeom prst="rect">
            <a:avLst/>
          </a:prstGeom>
          <a:noFill/>
          <a:ln>
            <a:noFill/>
          </a:ln>
        </p:spPr>
      </p:pic>
      <p:grpSp>
        <p:nvGrpSpPr>
          <p:cNvPr id="269" name="Google Shape;269;p24"/>
          <p:cNvGrpSpPr/>
          <p:nvPr/>
        </p:nvGrpSpPr>
        <p:grpSpPr>
          <a:xfrm>
            <a:off x="859074" y="5919806"/>
            <a:ext cx="1544574" cy="1327368"/>
            <a:chOff x="0" y="0"/>
            <a:chExt cx="812800" cy="698500"/>
          </a:xfrm>
        </p:grpSpPr>
        <p:sp>
          <p:nvSpPr>
            <p:cNvPr id="270" name="Google Shape;270;p24"/>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47625" cap="flat" cmpd="sng">
              <a:solidFill>
                <a:srgbClr val="FFFFFF"/>
              </a:solidFill>
              <a:prstDash val="solid"/>
              <a:round/>
              <a:headEnd type="none" w="sm" len="sm"/>
              <a:tailEnd type="none" w="sm" len="sm"/>
            </a:ln>
          </p:spPr>
          <p:txBody>
            <a:bodyPr/>
            <a:lstStyle/>
            <a:p>
              <a:endParaRPr lang="en-ZA"/>
            </a:p>
          </p:txBody>
        </p:sp>
        <p:sp>
          <p:nvSpPr>
            <p:cNvPr id="271" name="Google Shape;271;p24"/>
            <p:cNvSpPr txBox="1"/>
            <p:nvPr/>
          </p:nvSpPr>
          <p:spPr>
            <a:xfrm>
              <a:off x="114300" y="0"/>
              <a:ext cx="5842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Libre Baskerville"/>
                  <a:ea typeface="Libre Baskerville"/>
                  <a:cs typeface="Libre Baskerville"/>
                  <a:sym typeface="Libre Baskerville"/>
                </a:rPr>
                <a:t>01.</a:t>
              </a:r>
              <a:endParaRPr dirty="0"/>
            </a:p>
          </p:txBody>
        </p:sp>
      </p:grpSp>
      <p:sp>
        <p:nvSpPr>
          <p:cNvPr id="272" name="Google Shape;272;p24"/>
          <p:cNvSpPr txBox="1"/>
          <p:nvPr/>
        </p:nvSpPr>
        <p:spPr>
          <a:xfrm>
            <a:off x="2806552" y="5866384"/>
            <a:ext cx="11695831"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FFFFFF"/>
                </a:solidFill>
                <a:latin typeface="Libre Baskerville"/>
                <a:sym typeface="Libre Baskerville"/>
              </a:rPr>
              <a:t>Introduction</a:t>
            </a:r>
            <a:endParaRPr dirty="0"/>
          </a:p>
        </p:txBody>
      </p:sp>
      <p:sp>
        <p:nvSpPr>
          <p:cNvPr id="273" name="Google Shape;273;p24"/>
          <p:cNvSpPr txBox="1"/>
          <p:nvPr/>
        </p:nvSpPr>
        <p:spPr>
          <a:xfrm>
            <a:off x="2806584" y="7857109"/>
            <a:ext cx="14420712" cy="960263"/>
          </a:xfrm>
          <a:prstGeom prst="rect">
            <a:avLst/>
          </a:prstGeom>
          <a:noFill/>
          <a:ln>
            <a:noFill/>
          </a:ln>
        </p:spPr>
        <p:txBody>
          <a:bodyPr spcFirstLastPara="1" wrap="square" lIns="0" tIns="0" rIns="0" bIns="0" anchor="t" anchorCtr="0">
            <a:spAutoFit/>
          </a:bodyPr>
          <a:lstStyle/>
          <a:p>
            <a:pPr lvl="0">
              <a:lnSpc>
                <a:spcPct val="130000"/>
              </a:lnSpc>
            </a:pPr>
            <a:r>
              <a:rPr lang="en-US" sz="2400" dirty="0">
                <a:solidFill>
                  <a:srgbClr val="FFFFFF"/>
                </a:solidFill>
                <a:latin typeface="Libre Franklin Light"/>
                <a:ea typeface="Libre Franklin Light"/>
                <a:cs typeface="Libre Franklin Light"/>
                <a:sym typeface="Libre Franklin Light"/>
              </a:rPr>
              <a:t>Let’s begin by looking at the research objective, preview the dataset provided and observe key features for predictive modeling.</a:t>
            </a:r>
            <a:endParaRPr sz="1100" dirty="0"/>
          </a:p>
        </p:txBody>
      </p:sp>
      <p:cxnSp>
        <p:nvCxnSpPr>
          <p:cNvPr id="274" name="Google Shape;274;p24"/>
          <p:cNvCxnSpPr/>
          <p:nvPr/>
        </p:nvCxnSpPr>
        <p:spPr>
          <a:xfrm rot="5580">
            <a:off x="2806574" y="7545825"/>
            <a:ext cx="15481436" cy="0"/>
          </a:xfrm>
          <a:prstGeom prst="straightConnector1">
            <a:avLst/>
          </a:prstGeom>
          <a:noFill/>
          <a:ln w="38100" cap="flat" cmpd="sng">
            <a:solidFill>
              <a:srgbClr val="FFFFFF"/>
            </a:solidFill>
            <a:prstDash val="solid"/>
            <a:round/>
            <a:headEnd type="none" w="sm" len="sm"/>
            <a:tailEnd type="none" w="sm" len="sm"/>
          </a:ln>
        </p:spPr>
      </p:cxnSp>
      <p:pic>
        <p:nvPicPr>
          <p:cNvPr id="2" name="Picture 1" descr="A logo with blue paw prints">
            <a:extLst>
              <a:ext uri="{FF2B5EF4-FFF2-40B4-BE49-F238E27FC236}">
                <a16:creationId xmlns:a16="http://schemas.microsoft.com/office/drawing/2014/main" id="{744DB422-81F1-FDE2-55BC-78387F13F27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t="25307" b="23680"/>
          <a:stretch/>
        </p:blipFill>
        <p:spPr>
          <a:xfrm>
            <a:off x="413353" y="149436"/>
            <a:ext cx="2717998" cy="778614"/>
          </a:xfrm>
          <a:prstGeom prst="rect">
            <a:avLst/>
          </a:prstGeom>
        </p:spPr>
      </p:pic>
      <p:grpSp>
        <p:nvGrpSpPr>
          <p:cNvPr id="3" name="Group 2">
            <a:extLst>
              <a:ext uri="{FF2B5EF4-FFF2-40B4-BE49-F238E27FC236}">
                <a16:creationId xmlns:a16="http://schemas.microsoft.com/office/drawing/2014/main" id="{4E549AF4-3F0D-1CA8-DCE5-B3E80358040F}"/>
              </a:ext>
            </a:extLst>
          </p:cNvPr>
          <p:cNvGrpSpPr/>
          <p:nvPr/>
        </p:nvGrpSpPr>
        <p:grpSpPr>
          <a:xfrm>
            <a:off x="7981950" y="9308116"/>
            <a:ext cx="1904385" cy="644218"/>
            <a:chOff x="7981950" y="9308116"/>
            <a:chExt cx="1904385" cy="644218"/>
          </a:xfrm>
        </p:grpSpPr>
        <p:pic>
          <p:nvPicPr>
            <p:cNvPr id="4" name="Picture 3" descr="Blue text on a black background">
              <a:extLst>
                <a:ext uri="{FF2B5EF4-FFF2-40B4-BE49-F238E27FC236}">
                  <a16:creationId xmlns:a16="http://schemas.microsoft.com/office/drawing/2014/main" id="{EEF84963-0434-8F61-517F-C4D64B53A447}"/>
                </a:ext>
              </a:extLst>
            </p:cNvPr>
            <p:cNvPicPr>
              <a:picLocks noChangeAspect="1"/>
            </p:cNvPicPr>
            <p:nvPr/>
          </p:nvPicPr>
          <p:blipFill>
            <a:blip r:embed="rId6"/>
            <a:stretch>
              <a:fillRect/>
            </a:stretch>
          </p:blipFill>
          <p:spPr>
            <a:xfrm>
              <a:off x="8249539" y="9308116"/>
              <a:ext cx="1636796" cy="644218"/>
            </a:xfrm>
            <a:prstGeom prst="rect">
              <a:avLst/>
            </a:prstGeom>
          </p:spPr>
        </p:pic>
        <p:sp>
          <p:nvSpPr>
            <p:cNvPr id="5" name="TextBox 4">
              <a:extLst>
                <a:ext uri="{FF2B5EF4-FFF2-40B4-BE49-F238E27FC236}">
                  <a16:creationId xmlns:a16="http://schemas.microsoft.com/office/drawing/2014/main" id="{C5F833A8-193F-DFDB-D046-CED31B8533F9}"/>
                </a:ext>
              </a:extLst>
            </p:cNvPr>
            <p:cNvSpPr txBox="1"/>
            <p:nvPr/>
          </p:nvSpPr>
          <p:spPr>
            <a:xfrm>
              <a:off x="7981950" y="9339397"/>
              <a:ext cx="326728" cy="523220"/>
            </a:xfrm>
            <a:prstGeom prst="rect">
              <a:avLst/>
            </a:prstGeom>
            <a:noFill/>
          </p:spPr>
          <p:txBody>
            <a:bodyPr wrap="square" rtlCol="0">
              <a:spAutoFit/>
            </a:bodyPr>
            <a:lstStyle/>
            <a:p>
              <a:r>
                <a:rPr lang="en-US" sz="2800" dirty="0">
                  <a:solidFill>
                    <a:schemeClr val="bg1"/>
                  </a:solidFill>
                  <a:latin typeface="Libre Franklin" pitchFamily="2" charset="0"/>
                </a:rPr>
                <a:t>3</a:t>
              </a:r>
              <a:endParaRPr lang="en-ZA" sz="2800" dirty="0">
                <a:solidFill>
                  <a:schemeClr val="bg1"/>
                </a:solidFill>
                <a:latin typeface="Libre Franklin" pitchFamily="2"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2"/>
                                        </p:tgtEl>
                                        <p:attrNameLst>
                                          <p:attrName>style.visibility</p:attrName>
                                        </p:attrNameLst>
                                      </p:cBhvr>
                                      <p:to>
                                        <p:strVal val="visible"/>
                                      </p:to>
                                    </p:set>
                                    <p:animEffect transition="in" filter="fade">
                                      <p:cBhvr>
                                        <p:cTn id="7" dur="500"/>
                                        <p:tgtEl>
                                          <p:spTgt spid="272"/>
                                        </p:tgtEl>
                                      </p:cBhvr>
                                    </p:animEffect>
                                  </p:childTnLst>
                                </p:cTn>
                              </p:par>
                              <p:par>
                                <p:cTn id="8" presetID="10" presetClass="entr" presetSubtype="0" fill="hold" nodeType="withEffect">
                                  <p:stCondLst>
                                    <p:cond delay="0"/>
                                  </p:stCondLst>
                                  <p:childTnLst>
                                    <p:set>
                                      <p:cBhvr>
                                        <p:cTn id="9" dur="1" fill="hold">
                                          <p:stCondLst>
                                            <p:cond delay="0"/>
                                          </p:stCondLst>
                                        </p:cTn>
                                        <p:tgtEl>
                                          <p:spTgt spid="269"/>
                                        </p:tgtEl>
                                        <p:attrNameLst>
                                          <p:attrName>style.visibility</p:attrName>
                                        </p:attrNameLst>
                                      </p:cBhvr>
                                      <p:to>
                                        <p:strVal val="visible"/>
                                      </p:to>
                                    </p:set>
                                    <p:animEffect transition="in" filter="fade">
                                      <p:cBhvr>
                                        <p:cTn id="10" dur="500"/>
                                        <p:tgtEl>
                                          <p:spTgt spid="269"/>
                                        </p:tgtEl>
                                      </p:cBhvr>
                                    </p:animEffect>
                                  </p:childTnLst>
                                </p:cTn>
                              </p:par>
                              <p:par>
                                <p:cTn id="11" presetID="10" presetClass="entr" presetSubtype="0" fill="hold" nodeType="withEffect">
                                  <p:stCondLst>
                                    <p:cond delay="0"/>
                                  </p:stCondLst>
                                  <p:childTnLst>
                                    <p:set>
                                      <p:cBhvr>
                                        <p:cTn id="12" dur="1" fill="hold">
                                          <p:stCondLst>
                                            <p:cond delay="0"/>
                                          </p:stCondLst>
                                        </p:cTn>
                                        <p:tgtEl>
                                          <p:spTgt spid="273"/>
                                        </p:tgtEl>
                                        <p:attrNameLst>
                                          <p:attrName>style.visibility</p:attrName>
                                        </p:attrNameLst>
                                      </p:cBhvr>
                                      <p:to>
                                        <p:strVal val="visible"/>
                                      </p:to>
                                    </p:set>
                                    <p:animEffect transition="in" filter="fade">
                                      <p:cBhvr>
                                        <p:cTn id="13" dur="500"/>
                                        <p:tgtEl>
                                          <p:spTgt spid="273"/>
                                        </p:tgtEl>
                                      </p:cBhvr>
                                    </p:animEffect>
                                  </p:childTnLst>
                                </p:cTn>
                              </p:par>
                              <p:par>
                                <p:cTn id="14" presetID="10" presetClass="entr" presetSubtype="0" fill="hold" nodeType="withEffect">
                                  <p:stCondLst>
                                    <p:cond delay="0"/>
                                  </p:stCondLst>
                                  <p:childTnLst>
                                    <p:set>
                                      <p:cBhvr>
                                        <p:cTn id="15" dur="1" fill="hold">
                                          <p:stCondLst>
                                            <p:cond delay="0"/>
                                          </p:stCondLst>
                                        </p:cTn>
                                        <p:tgtEl>
                                          <p:spTgt spid="274"/>
                                        </p:tgtEl>
                                        <p:attrNameLst>
                                          <p:attrName>style.visibility</p:attrName>
                                        </p:attrNameLst>
                                      </p:cBhvr>
                                      <p:to>
                                        <p:strVal val="visible"/>
                                      </p:to>
                                    </p:set>
                                    <p:animEffect transition="in" filter="fade">
                                      <p:cBhvr>
                                        <p:cTn id="16" dur="5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4E97"/>
        </a:solidFill>
        <a:effectLst/>
      </p:bgPr>
    </p:bg>
    <p:spTree>
      <p:nvGrpSpPr>
        <p:cNvPr id="1" name="Shape 150"/>
        <p:cNvGrpSpPr/>
        <p:nvPr/>
      </p:nvGrpSpPr>
      <p:grpSpPr>
        <a:xfrm>
          <a:off x="0" y="0"/>
          <a:ext cx="0" cy="0"/>
          <a:chOff x="0" y="0"/>
          <a:chExt cx="0" cy="0"/>
        </a:xfrm>
      </p:grpSpPr>
      <p:grpSp>
        <p:nvGrpSpPr>
          <p:cNvPr id="151" name="Google Shape;151;p17"/>
          <p:cNvGrpSpPr/>
          <p:nvPr/>
        </p:nvGrpSpPr>
        <p:grpSpPr>
          <a:xfrm>
            <a:off x="-3767320" y="-768938"/>
            <a:ext cx="11970327" cy="10988386"/>
            <a:chOff x="0" y="-47625"/>
            <a:chExt cx="812800" cy="746125"/>
          </a:xfrm>
        </p:grpSpPr>
        <p:sp>
          <p:nvSpPr>
            <p:cNvPr id="152" name="Google Shape;152;p1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txBody>
            <a:bodyPr/>
            <a:lstStyle/>
            <a:p>
              <a:endParaRPr lang="en-ZA"/>
            </a:p>
          </p:txBody>
        </p:sp>
        <p:sp>
          <p:nvSpPr>
            <p:cNvPr id="153" name="Google Shape;153;p17"/>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54" name="Google Shape;154;p17"/>
          <p:cNvPicPr preferRelativeResize="0"/>
          <p:nvPr/>
        </p:nvPicPr>
        <p:blipFill rotWithShape="1">
          <a:blip r:embed="rId3">
            <a:alphaModFix/>
          </a:blip>
          <a:srcRect t="771" r="49091" b="770"/>
          <a:stretch/>
        </p:blipFill>
        <p:spPr>
          <a:xfrm>
            <a:off x="-334174" y="2456691"/>
            <a:ext cx="5164028" cy="8033304"/>
          </a:xfrm>
          <a:prstGeom prst="rect">
            <a:avLst/>
          </a:prstGeom>
          <a:noFill/>
          <a:ln>
            <a:noFill/>
          </a:ln>
        </p:spPr>
      </p:pic>
      <p:sp>
        <p:nvSpPr>
          <p:cNvPr id="155" name="Google Shape;155;p17"/>
          <p:cNvSpPr txBox="1"/>
          <p:nvPr/>
        </p:nvSpPr>
        <p:spPr>
          <a:xfrm>
            <a:off x="8308678" y="804682"/>
            <a:ext cx="9062746" cy="138499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7500" b="0" i="0" u="none" strike="noStrike" cap="none" dirty="0">
                <a:solidFill>
                  <a:srgbClr val="FFFFFF"/>
                </a:solidFill>
                <a:latin typeface="Libre Baskerville"/>
                <a:ea typeface="Libre Baskerville"/>
                <a:cs typeface="Libre Baskerville"/>
                <a:sym typeface="Libre Baskerville"/>
              </a:rPr>
              <a:t>Introduction</a:t>
            </a:r>
            <a:endParaRPr dirty="0"/>
          </a:p>
        </p:txBody>
      </p:sp>
      <p:pic>
        <p:nvPicPr>
          <p:cNvPr id="157" name="Google Shape;157;p17"/>
          <p:cNvPicPr preferRelativeResize="0"/>
          <p:nvPr/>
        </p:nvPicPr>
        <p:blipFill rotWithShape="1">
          <a:blip r:embed="rId3">
            <a:alphaModFix/>
          </a:blip>
          <a:srcRect l="50181" t="771" b="770"/>
          <a:stretch/>
        </p:blipFill>
        <p:spPr>
          <a:xfrm>
            <a:off x="2756973" y="2855614"/>
            <a:ext cx="4952686" cy="7873248"/>
          </a:xfrm>
          <a:prstGeom prst="rect">
            <a:avLst/>
          </a:prstGeom>
          <a:noFill/>
          <a:ln>
            <a:noFill/>
          </a:ln>
        </p:spPr>
      </p:pic>
      <p:grpSp>
        <p:nvGrpSpPr>
          <p:cNvPr id="158" name="Google Shape;158;p17"/>
          <p:cNvGrpSpPr/>
          <p:nvPr/>
        </p:nvGrpSpPr>
        <p:grpSpPr>
          <a:xfrm>
            <a:off x="12670406" y="6773074"/>
            <a:ext cx="11235187" cy="10313551"/>
            <a:chOff x="0" y="-47625"/>
            <a:chExt cx="812800" cy="746125"/>
          </a:xfrm>
        </p:grpSpPr>
        <p:sp>
          <p:nvSpPr>
            <p:cNvPr id="159" name="Google Shape;159;p17"/>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2994E5"/>
            </a:solidFill>
            <a:ln>
              <a:noFill/>
            </a:ln>
          </p:spPr>
          <p:txBody>
            <a:bodyPr/>
            <a:lstStyle/>
            <a:p>
              <a:endParaRPr lang="en-ZA"/>
            </a:p>
          </p:txBody>
        </p:sp>
        <p:sp>
          <p:nvSpPr>
            <p:cNvPr id="160" name="Google Shape;160;p17"/>
            <p:cNvSpPr txBox="1"/>
            <p:nvPr/>
          </p:nvSpPr>
          <p:spPr>
            <a:xfrm>
              <a:off x="114300" y="-47625"/>
              <a:ext cx="5842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61" name="Google Shape;161;p17"/>
          <p:cNvCxnSpPr/>
          <p:nvPr/>
        </p:nvCxnSpPr>
        <p:spPr>
          <a:xfrm rot="-25396">
            <a:off x="9143875" y="2422915"/>
            <a:ext cx="9144250" cy="0"/>
          </a:xfrm>
          <a:prstGeom prst="straightConnector1">
            <a:avLst/>
          </a:prstGeom>
          <a:noFill/>
          <a:ln w="38100" cap="flat" cmpd="sng">
            <a:solidFill>
              <a:srgbClr val="FFFFFF"/>
            </a:solidFill>
            <a:prstDash val="solid"/>
            <a:round/>
            <a:headEnd type="none" w="sm" len="sm"/>
            <a:tailEnd type="none" w="sm" len="sm"/>
          </a:ln>
        </p:spPr>
      </p:cxnSp>
      <p:sp>
        <p:nvSpPr>
          <p:cNvPr id="156" name="Google Shape;156;p17"/>
          <p:cNvSpPr txBox="1"/>
          <p:nvPr/>
        </p:nvSpPr>
        <p:spPr>
          <a:xfrm>
            <a:off x="8308678" y="2686297"/>
            <a:ext cx="9479619" cy="6041654"/>
          </a:xfrm>
          <a:prstGeom prst="rect">
            <a:avLst/>
          </a:prstGeom>
          <a:noFill/>
          <a:ln>
            <a:noFill/>
          </a:ln>
        </p:spPr>
        <p:txBody>
          <a:bodyPr spcFirstLastPara="1" wrap="square" lIns="0" tIns="0" rIns="0" bIns="0" anchor="t" anchorCtr="0">
            <a:spAutoFit/>
          </a:bodyPr>
          <a:lstStyle/>
          <a:p>
            <a:pPr lvl="0" algn="just">
              <a:lnSpc>
                <a:spcPct val="130011"/>
              </a:lnSpc>
            </a:pPr>
            <a:r>
              <a:rPr lang="en-US" sz="2200" dirty="0">
                <a:solidFill>
                  <a:srgbClr val="FFFFFF"/>
                </a:solidFill>
                <a:latin typeface="Libre Franklin Light"/>
                <a:ea typeface="Libre Franklin Light"/>
                <a:cs typeface="Libre Franklin Light"/>
                <a:sym typeface="Libre Franklin Light"/>
              </a:rPr>
              <a:t>This presentation forms part of my final Heart Disease Prediction Model project, showcasing my data science skills within my portfolio.</a:t>
            </a:r>
          </a:p>
          <a:p>
            <a:pPr lvl="0" algn="just">
              <a:lnSpc>
                <a:spcPct val="130011"/>
              </a:lnSpc>
            </a:pPr>
            <a:endParaRPr lang="en-US" dirty="0">
              <a:solidFill>
                <a:srgbClr val="FFFFFF"/>
              </a:solidFill>
              <a:latin typeface="Libre Franklin Light"/>
              <a:ea typeface="Libre Franklin Light"/>
              <a:cs typeface="Libre Franklin Light"/>
              <a:sym typeface="Libre Franklin Light"/>
            </a:endParaRPr>
          </a:p>
          <a:p>
            <a:pPr lvl="0" algn="just">
              <a:lnSpc>
                <a:spcPct val="130011"/>
              </a:lnSpc>
            </a:pPr>
            <a:r>
              <a:rPr lang="en-US" sz="2200" dirty="0">
                <a:solidFill>
                  <a:srgbClr val="FFFFFF"/>
                </a:solidFill>
                <a:latin typeface="Libre Franklin Light"/>
                <a:ea typeface="Libre Franklin Light"/>
                <a:cs typeface="Libre Franklin Light"/>
                <a:sym typeface="Libre Franklin Light"/>
              </a:rPr>
              <a:t>Successfully completed as part of the </a:t>
            </a:r>
            <a:r>
              <a:rPr lang="en-US" sz="2200" dirty="0" err="1">
                <a:solidFill>
                  <a:srgbClr val="FFFFFF"/>
                </a:solidFill>
                <a:latin typeface="Libre Franklin Light"/>
                <a:ea typeface="Libre Franklin Light"/>
                <a:cs typeface="Libre Franklin Light"/>
                <a:sym typeface="Libre Franklin Light"/>
              </a:rPr>
              <a:t>Xaltius</a:t>
            </a:r>
            <a:r>
              <a:rPr lang="en-US" sz="2200" dirty="0">
                <a:solidFill>
                  <a:srgbClr val="FFFFFF"/>
                </a:solidFill>
                <a:latin typeface="Libre Franklin Light"/>
                <a:ea typeface="Libre Franklin Light"/>
                <a:cs typeface="Libre Franklin Light"/>
                <a:sym typeface="Libre Franklin Light"/>
              </a:rPr>
              <a:t> Data Science Course Internship, combining hands-on learning with real-world applications.</a:t>
            </a:r>
          </a:p>
          <a:p>
            <a:pPr lvl="0" algn="just">
              <a:lnSpc>
                <a:spcPct val="130011"/>
              </a:lnSpc>
            </a:pPr>
            <a:endParaRPr lang="en-US" dirty="0">
              <a:solidFill>
                <a:srgbClr val="FFFFFF"/>
              </a:solidFill>
              <a:latin typeface="Libre Franklin Light"/>
              <a:ea typeface="Libre Franklin Light"/>
              <a:cs typeface="Libre Franklin Light"/>
              <a:sym typeface="Libre Franklin Light"/>
            </a:endParaRPr>
          </a:p>
          <a:p>
            <a:pPr lvl="0" algn="just">
              <a:lnSpc>
                <a:spcPct val="130011"/>
              </a:lnSpc>
            </a:pPr>
            <a:r>
              <a:rPr lang="en-US" sz="2200" dirty="0">
                <a:solidFill>
                  <a:srgbClr val="FFFFFF"/>
                </a:solidFill>
                <a:latin typeface="Libre Franklin Light"/>
                <a:ea typeface="Libre Franklin Light"/>
                <a:cs typeface="Libre Franklin Light"/>
                <a:sym typeface="Libre Franklin Light"/>
              </a:rPr>
              <a:t>I tested 4 algorithms to find the most accurate model. Logistic Regression performed the best with an accuracy of 78.47%,  while Decision Tree lagged with an accuracy of 64.58%.</a:t>
            </a:r>
          </a:p>
          <a:p>
            <a:pPr lvl="0" algn="just">
              <a:lnSpc>
                <a:spcPct val="130011"/>
              </a:lnSpc>
            </a:pPr>
            <a:endParaRPr lang="en-US" dirty="0">
              <a:solidFill>
                <a:srgbClr val="FFFFFF"/>
              </a:solidFill>
              <a:latin typeface="Libre Franklin Light"/>
              <a:ea typeface="Libre Franklin Light"/>
              <a:cs typeface="Libre Franklin Light"/>
              <a:sym typeface="Libre Franklin Light"/>
            </a:endParaRPr>
          </a:p>
          <a:p>
            <a:pPr lvl="0" algn="just">
              <a:lnSpc>
                <a:spcPct val="130011"/>
              </a:lnSpc>
            </a:pPr>
            <a:r>
              <a:rPr lang="en-US" sz="2200" dirty="0">
                <a:solidFill>
                  <a:srgbClr val="FFFFFF"/>
                </a:solidFill>
                <a:latin typeface="Libre Franklin Light"/>
                <a:ea typeface="Libre Franklin Light"/>
                <a:cs typeface="Libre Franklin Light"/>
                <a:sym typeface="Libre Franklin Light"/>
              </a:rPr>
              <a:t>The project encompasses every step of the data science process — from defining the problem to developing and evaluating predictive models.</a:t>
            </a:r>
          </a:p>
          <a:p>
            <a:pPr lvl="0" algn="just">
              <a:lnSpc>
                <a:spcPct val="130011"/>
              </a:lnSpc>
            </a:pPr>
            <a:endParaRPr lang="en-US" dirty="0">
              <a:solidFill>
                <a:srgbClr val="FFFFFF"/>
              </a:solidFill>
              <a:latin typeface="Libre Franklin Light"/>
              <a:ea typeface="Libre Franklin Light"/>
              <a:cs typeface="Libre Franklin Light"/>
              <a:sym typeface="Libre Franklin Light"/>
            </a:endParaRPr>
          </a:p>
          <a:p>
            <a:pPr lvl="0" algn="just">
              <a:lnSpc>
                <a:spcPct val="130011"/>
              </a:lnSpc>
            </a:pPr>
            <a:r>
              <a:rPr lang="en-US" sz="2200" dirty="0">
                <a:solidFill>
                  <a:srgbClr val="FFFFFF"/>
                </a:solidFill>
                <a:latin typeface="Libre Franklin Light"/>
                <a:ea typeface="Libre Franklin Light"/>
                <a:cs typeface="Libre Franklin Light"/>
                <a:sym typeface="Libre Franklin Light"/>
              </a:rPr>
              <a:t>A practical, data-driven approach to tackling real-world challenges in the health sector!</a:t>
            </a:r>
          </a:p>
        </p:txBody>
      </p:sp>
      <p:pic>
        <p:nvPicPr>
          <p:cNvPr id="3" name="Picture 2" descr="A logo with blue paw prints">
            <a:extLst>
              <a:ext uri="{FF2B5EF4-FFF2-40B4-BE49-F238E27FC236}">
                <a16:creationId xmlns:a16="http://schemas.microsoft.com/office/drawing/2014/main" id="{239FABB9-5A47-98BD-2BCA-6E8F7340FEB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rcRect t="25307" b="23680"/>
          <a:stretch/>
        </p:blipFill>
        <p:spPr>
          <a:xfrm>
            <a:off x="-275368" y="651814"/>
            <a:ext cx="6064682" cy="1737325"/>
          </a:xfrm>
          <a:prstGeom prst="rect">
            <a:avLst/>
          </a:prstGeom>
        </p:spPr>
      </p:pic>
      <p:grpSp>
        <p:nvGrpSpPr>
          <p:cNvPr id="5" name="Google Shape;141;p16">
            <a:extLst>
              <a:ext uri="{FF2B5EF4-FFF2-40B4-BE49-F238E27FC236}">
                <a16:creationId xmlns:a16="http://schemas.microsoft.com/office/drawing/2014/main" id="{03578F27-8878-2776-D2DF-16ADBE4E4738}"/>
              </a:ext>
            </a:extLst>
          </p:cNvPr>
          <p:cNvGrpSpPr/>
          <p:nvPr/>
        </p:nvGrpSpPr>
        <p:grpSpPr>
          <a:xfrm>
            <a:off x="8854810" y="766190"/>
            <a:ext cx="1544574" cy="1327368"/>
            <a:chOff x="0" y="0"/>
            <a:chExt cx="812800" cy="698500"/>
          </a:xfrm>
        </p:grpSpPr>
        <p:sp>
          <p:nvSpPr>
            <p:cNvPr id="6" name="Google Shape;142;p16">
              <a:extLst>
                <a:ext uri="{FF2B5EF4-FFF2-40B4-BE49-F238E27FC236}">
                  <a16:creationId xmlns:a16="http://schemas.microsoft.com/office/drawing/2014/main" id="{B0B3ADA7-DDD0-28C1-5127-7BAAB3FC4CD4}"/>
                </a:ext>
              </a:extLst>
            </p:cNvPr>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47625" cap="flat" cmpd="sng">
              <a:solidFill>
                <a:srgbClr val="FFFFFF"/>
              </a:solidFill>
              <a:prstDash val="solid"/>
              <a:round/>
              <a:headEnd type="none" w="sm" len="sm"/>
              <a:tailEnd type="none" w="sm" len="sm"/>
            </a:ln>
          </p:spPr>
          <p:txBody>
            <a:bodyPr/>
            <a:lstStyle/>
            <a:p>
              <a:endParaRPr lang="en-ZA"/>
            </a:p>
          </p:txBody>
        </p:sp>
        <p:sp>
          <p:nvSpPr>
            <p:cNvPr id="7" name="Google Shape;143;p16">
              <a:extLst>
                <a:ext uri="{FF2B5EF4-FFF2-40B4-BE49-F238E27FC236}">
                  <a16:creationId xmlns:a16="http://schemas.microsoft.com/office/drawing/2014/main" id="{7442D067-2E41-6839-4C4D-2DAD3B1EF9A3}"/>
                </a:ext>
              </a:extLst>
            </p:cNvPr>
            <p:cNvSpPr txBox="1"/>
            <p:nvPr/>
          </p:nvSpPr>
          <p:spPr>
            <a:xfrm>
              <a:off x="114300" y="0"/>
              <a:ext cx="5842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r>
                <a:rPr lang="en-US" sz="3200" b="0" i="0" u="none" strike="noStrike" cap="none" dirty="0">
                  <a:solidFill>
                    <a:srgbClr val="FFFFFF"/>
                  </a:solidFill>
                  <a:latin typeface="Libre Baskerville"/>
                  <a:ea typeface="Libre Baskerville"/>
                  <a:cs typeface="Libre Baskerville"/>
                  <a:sym typeface="Libre Baskerville"/>
                </a:rPr>
                <a:t>01.</a:t>
              </a:r>
              <a:endParaRPr dirty="0"/>
            </a:p>
          </p:txBody>
        </p:sp>
      </p:grpSp>
      <p:sp>
        <p:nvSpPr>
          <p:cNvPr id="10" name="TextBox 9">
            <a:extLst>
              <a:ext uri="{FF2B5EF4-FFF2-40B4-BE49-F238E27FC236}">
                <a16:creationId xmlns:a16="http://schemas.microsoft.com/office/drawing/2014/main" id="{09518B54-9AF7-A18A-B21E-10C0F27B8223}"/>
              </a:ext>
            </a:extLst>
          </p:cNvPr>
          <p:cNvSpPr txBox="1"/>
          <p:nvPr/>
        </p:nvSpPr>
        <p:spPr>
          <a:xfrm>
            <a:off x="7981950" y="9302699"/>
            <a:ext cx="326728" cy="603301"/>
          </a:xfrm>
          <a:prstGeom prst="rect">
            <a:avLst/>
          </a:prstGeom>
          <a:noFill/>
        </p:spPr>
        <p:txBody>
          <a:bodyPr wrap="square" rtlCol="0">
            <a:spAutoFit/>
          </a:bodyPr>
          <a:lstStyle/>
          <a:p>
            <a:endParaRPr lang="en-ZA" dirty="0"/>
          </a:p>
        </p:txBody>
      </p:sp>
      <p:grpSp>
        <p:nvGrpSpPr>
          <p:cNvPr id="12" name="Group 11">
            <a:extLst>
              <a:ext uri="{FF2B5EF4-FFF2-40B4-BE49-F238E27FC236}">
                <a16:creationId xmlns:a16="http://schemas.microsoft.com/office/drawing/2014/main" id="{B9F8BAAB-44A2-D676-4384-95BF95FF98FF}"/>
              </a:ext>
            </a:extLst>
          </p:cNvPr>
          <p:cNvGrpSpPr/>
          <p:nvPr/>
        </p:nvGrpSpPr>
        <p:grpSpPr>
          <a:xfrm>
            <a:off x="7981950" y="9308116"/>
            <a:ext cx="1904385" cy="644218"/>
            <a:chOff x="7981950" y="9308116"/>
            <a:chExt cx="1904385" cy="644218"/>
          </a:xfrm>
        </p:grpSpPr>
        <p:pic>
          <p:nvPicPr>
            <p:cNvPr id="2" name="Picture 1" descr="Blue text on a black background">
              <a:extLst>
                <a:ext uri="{FF2B5EF4-FFF2-40B4-BE49-F238E27FC236}">
                  <a16:creationId xmlns:a16="http://schemas.microsoft.com/office/drawing/2014/main" id="{DB88E887-1CE6-94F2-A50C-90E13F804BE4}"/>
                </a:ext>
              </a:extLst>
            </p:cNvPr>
            <p:cNvPicPr>
              <a:picLocks noChangeAspect="1"/>
            </p:cNvPicPr>
            <p:nvPr/>
          </p:nvPicPr>
          <p:blipFill>
            <a:blip r:embed="rId6">
              <a:duotone>
                <a:schemeClr val="accent5">
                  <a:shade val="45000"/>
                  <a:satMod val="135000"/>
                </a:schemeClr>
                <a:prstClr val="white"/>
              </a:duotone>
            </a:blip>
            <a:stretch>
              <a:fillRect/>
            </a:stretch>
          </p:blipFill>
          <p:spPr>
            <a:xfrm>
              <a:off x="8249539" y="9308116"/>
              <a:ext cx="1636796" cy="644218"/>
            </a:xfrm>
            <a:prstGeom prst="rect">
              <a:avLst/>
            </a:prstGeom>
          </p:spPr>
        </p:pic>
        <p:sp>
          <p:nvSpPr>
            <p:cNvPr id="11" name="TextBox 10">
              <a:extLst>
                <a:ext uri="{FF2B5EF4-FFF2-40B4-BE49-F238E27FC236}">
                  <a16:creationId xmlns:a16="http://schemas.microsoft.com/office/drawing/2014/main" id="{C6113CF9-B09E-4425-9DE3-EEC8EC054E5C}"/>
                </a:ext>
              </a:extLst>
            </p:cNvPr>
            <p:cNvSpPr txBox="1"/>
            <p:nvPr/>
          </p:nvSpPr>
          <p:spPr>
            <a:xfrm>
              <a:off x="7981950" y="9339397"/>
              <a:ext cx="326728" cy="523220"/>
            </a:xfrm>
            <a:prstGeom prst="rect">
              <a:avLst/>
            </a:prstGeom>
            <a:noFill/>
          </p:spPr>
          <p:txBody>
            <a:bodyPr wrap="square" rtlCol="0">
              <a:spAutoFit/>
            </a:bodyPr>
            <a:lstStyle/>
            <a:p>
              <a:r>
                <a:rPr lang="en-US" sz="2800" dirty="0">
                  <a:solidFill>
                    <a:schemeClr val="bg1"/>
                  </a:solidFill>
                  <a:latin typeface="Libre Franklin" pitchFamily="2" charset="0"/>
                </a:rPr>
                <a:t>4</a:t>
              </a:r>
              <a:endParaRPr lang="en-ZA" sz="2800" dirty="0">
                <a:solidFill>
                  <a:schemeClr val="bg1"/>
                </a:solidFill>
                <a:latin typeface="Libre Franklin" pitchFamily="2"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par>
                                <p:cTn id="8" presetID="10" presetClass="entr" presetSubtype="0" fill="hold" nodeType="withEffect">
                                  <p:stCondLst>
                                    <p:cond delay="0"/>
                                  </p:stCondLst>
                                  <p:childTnLst>
                                    <p:set>
                                      <p:cBhvr>
                                        <p:cTn id="9" dur="1" fill="hold">
                                          <p:stCondLst>
                                            <p:cond delay="0"/>
                                          </p:stCondLst>
                                        </p:cTn>
                                        <p:tgtEl>
                                          <p:spTgt spid="161"/>
                                        </p:tgtEl>
                                        <p:attrNameLst>
                                          <p:attrName>style.visibility</p:attrName>
                                        </p:attrNameLst>
                                      </p:cBhvr>
                                      <p:to>
                                        <p:strVal val="visible"/>
                                      </p:to>
                                    </p:set>
                                    <p:animEffect transition="in" filter="fade">
                                      <p:cBhvr>
                                        <p:cTn id="10" dur="500"/>
                                        <p:tgtEl>
                                          <p:spTgt spid="161"/>
                                        </p:tgtEl>
                                      </p:cBhvr>
                                    </p:animEffect>
                                  </p:childTnLst>
                                </p:cTn>
                              </p:par>
                              <p:par>
                                <p:cTn id="11" presetID="10" presetClass="entr" presetSubtype="0" fill="hold"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9"/>
          <p:cNvSpPr/>
          <p:nvPr/>
        </p:nvSpPr>
        <p:spPr>
          <a:xfrm>
            <a:off x="11186631" y="-129186"/>
            <a:ext cx="5939376" cy="5143500"/>
          </a:xfrm>
          <a:custGeom>
            <a:avLst/>
            <a:gdLst/>
            <a:ahLst/>
            <a:cxnLst/>
            <a:rect l="l" t="t" r="r" b="b"/>
            <a:pathLst>
              <a:path w="6350000" h="5499100" extrusionOk="0">
                <a:moveTo>
                  <a:pt x="4762500" y="0"/>
                </a:moveTo>
                <a:lnTo>
                  <a:pt x="1587500" y="0"/>
                </a:lnTo>
                <a:lnTo>
                  <a:pt x="0" y="2749550"/>
                </a:lnTo>
                <a:lnTo>
                  <a:pt x="1587500" y="5499100"/>
                </a:lnTo>
                <a:lnTo>
                  <a:pt x="4762500" y="5499100"/>
                </a:lnTo>
                <a:lnTo>
                  <a:pt x="6350000" y="2749550"/>
                </a:lnTo>
                <a:close/>
              </a:path>
            </a:pathLst>
          </a:custGeom>
          <a:blipFill rotWithShape="1">
            <a:blip r:embed="rId3">
              <a:alphaModFix/>
            </a:blip>
            <a:stretch>
              <a:fillRect t="-36601" b="-36603"/>
            </a:stretch>
          </a:blipFill>
          <a:ln>
            <a:noFill/>
          </a:ln>
        </p:spPr>
        <p:txBody>
          <a:bodyPr/>
          <a:lstStyle/>
          <a:p>
            <a:endParaRPr lang="en-ZA"/>
          </a:p>
        </p:txBody>
      </p:sp>
      <p:sp>
        <p:nvSpPr>
          <p:cNvPr id="185" name="Google Shape;185;p19"/>
          <p:cNvSpPr/>
          <p:nvPr/>
        </p:nvSpPr>
        <p:spPr>
          <a:xfrm>
            <a:off x="11262831" y="5272686"/>
            <a:ext cx="5939376" cy="5143500"/>
          </a:xfrm>
          <a:custGeom>
            <a:avLst/>
            <a:gdLst/>
            <a:ahLst/>
            <a:cxnLst/>
            <a:rect l="l" t="t" r="r" b="b"/>
            <a:pathLst>
              <a:path w="6350000" h="5499100" extrusionOk="0">
                <a:moveTo>
                  <a:pt x="4762500" y="0"/>
                </a:moveTo>
                <a:lnTo>
                  <a:pt x="1587500" y="0"/>
                </a:lnTo>
                <a:lnTo>
                  <a:pt x="0" y="2749550"/>
                </a:lnTo>
                <a:lnTo>
                  <a:pt x="1587500" y="5499100"/>
                </a:lnTo>
                <a:lnTo>
                  <a:pt x="4762500" y="5499100"/>
                </a:lnTo>
                <a:lnTo>
                  <a:pt x="6350000" y="2749550"/>
                </a:lnTo>
                <a:close/>
              </a:path>
            </a:pathLst>
          </a:custGeom>
          <a:blipFill rotWithShape="1">
            <a:blip r:embed="rId4">
              <a:alphaModFix/>
            </a:blip>
            <a:stretch>
              <a:fillRect t="-36547" b="-36547"/>
            </a:stretch>
          </a:blipFill>
          <a:ln>
            <a:noFill/>
          </a:ln>
        </p:spPr>
        <p:txBody>
          <a:bodyPr/>
          <a:lstStyle/>
          <a:p>
            <a:endParaRPr lang="en-ZA"/>
          </a:p>
        </p:txBody>
      </p:sp>
      <p:sp>
        <p:nvSpPr>
          <p:cNvPr id="186" name="Google Shape;186;p19"/>
          <p:cNvSpPr/>
          <p:nvPr/>
        </p:nvSpPr>
        <p:spPr>
          <a:xfrm>
            <a:off x="15931996" y="2571750"/>
            <a:ext cx="6056826" cy="5143500"/>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014E97"/>
          </a:solidFill>
          <a:ln>
            <a:noFill/>
          </a:ln>
        </p:spPr>
        <p:txBody>
          <a:bodyPr/>
          <a:lstStyle/>
          <a:p>
            <a:endParaRPr lang="en-ZA"/>
          </a:p>
        </p:txBody>
      </p:sp>
      <p:grpSp>
        <p:nvGrpSpPr>
          <p:cNvPr id="187" name="Google Shape;187;p19"/>
          <p:cNvGrpSpPr/>
          <p:nvPr/>
        </p:nvGrpSpPr>
        <p:grpSpPr>
          <a:xfrm rot="-5400000">
            <a:off x="-605164" y="-4475086"/>
            <a:ext cx="9078643" cy="17136081"/>
            <a:chOff x="-59588" y="-303084"/>
            <a:chExt cx="694588" cy="1311047"/>
          </a:xfrm>
        </p:grpSpPr>
        <p:sp>
          <p:nvSpPr>
            <p:cNvPr id="188" name="Google Shape;188;p19"/>
            <p:cNvSpPr/>
            <p:nvPr/>
          </p:nvSpPr>
          <p:spPr>
            <a:xfrm>
              <a:off x="-59588" y="-303084"/>
              <a:ext cx="512230" cy="1311047"/>
            </a:xfrm>
            <a:custGeom>
              <a:avLst/>
              <a:gdLst/>
              <a:ahLst/>
              <a:cxnLst/>
              <a:rect l="l" t="t" r="r" b="b"/>
              <a:pathLst>
                <a:path w="393053" h="1006016" extrusionOk="0">
                  <a:moveTo>
                    <a:pt x="393053" y="0"/>
                  </a:moveTo>
                  <a:lnTo>
                    <a:pt x="393053" y="891716"/>
                  </a:lnTo>
                  <a:lnTo>
                    <a:pt x="196527" y="1006016"/>
                  </a:lnTo>
                  <a:lnTo>
                    <a:pt x="0" y="891716"/>
                  </a:lnTo>
                  <a:lnTo>
                    <a:pt x="0" y="0"/>
                  </a:lnTo>
                  <a:lnTo>
                    <a:pt x="393053" y="0"/>
                  </a:lnTo>
                  <a:close/>
                </a:path>
              </a:pathLst>
            </a:custGeom>
            <a:solidFill>
              <a:srgbClr val="014E97"/>
            </a:solidFill>
            <a:ln>
              <a:noFill/>
            </a:ln>
          </p:spPr>
          <p:txBody>
            <a:bodyPr/>
            <a:lstStyle/>
            <a:p>
              <a:endParaRPr lang="en-ZA"/>
            </a:p>
          </p:txBody>
        </p:sp>
        <p:sp>
          <p:nvSpPr>
            <p:cNvPr id="189" name="Google Shape;189;p19"/>
            <p:cNvSpPr txBox="1"/>
            <p:nvPr/>
          </p:nvSpPr>
          <p:spPr>
            <a:xfrm>
              <a:off x="0" y="-47625"/>
              <a:ext cx="6350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 name="Group 2">
            <a:extLst>
              <a:ext uri="{FF2B5EF4-FFF2-40B4-BE49-F238E27FC236}">
                <a16:creationId xmlns:a16="http://schemas.microsoft.com/office/drawing/2014/main" id="{7F0E972E-3092-8D60-B4CE-1D72611C80D1}"/>
              </a:ext>
            </a:extLst>
          </p:cNvPr>
          <p:cNvGrpSpPr/>
          <p:nvPr/>
        </p:nvGrpSpPr>
        <p:grpSpPr>
          <a:xfrm>
            <a:off x="707991" y="2882288"/>
            <a:ext cx="4448108" cy="4840472"/>
            <a:chOff x="151401" y="1952221"/>
            <a:chExt cx="4448108" cy="4840472"/>
          </a:xfrm>
        </p:grpSpPr>
        <p:sp>
          <p:nvSpPr>
            <p:cNvPr id="192" name="Google Shape;192;p19"/>
            <p:cNvSpPr txBox="1"/>
            <p:nvPr/>
          </p:nvSpPr>
          <p:spPr>
            <a:xfrm>
              <a:off x="151425" y="1952221"/>
              <a:ext cx="4434340" cy="553998"/>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3000" b="0" i="0" u="none" strike="noStrike" cap="none" dirty="0">
                  <a:solidFill>
                    <a:srgbClr val="FFFFFF"/>
                  </a:solidFill>
                  <a:latin typeface="Libre Baskerville"/>
                  <a:ea typeface="Libre Baskerville"/>
                  <a:cs typeface="Libre Baskerville"/>
                  <a:sym typeface="Libre Baskerville"/>
                </a:rPr>
                <a:t>Problem Statement</a:t>
              </a:r>
              <a:endParaRPr sz="3000" dirty="0"/>
            </a:p>
          </p:txBody>
        </p:sp>
        <p:sp>
          <p:nvSpPr>
            <p:cNvPr id="193" name="Google Shape;193;p19"/>
            <p:cNvSpPr txBox="1"/>
            <p:nvPr/>
          </p:nvSpPr>
          <p:spPr>
            <a:xfrm>
              <a:off x="165169" y="3000886"/>
              <a:ext cx="4434340" cy="3791807"/>
            </a:xfrm>
            <a:prstGeom prst="rect">
              <a:avLst/>
            </a:prstGeom>
            <a:noFill/>
            <a:ln>
              <a:noFill/>
            </a:ln>
          </p:spPr>
          <p:txBody>
            <a:bodyPr spcFirstLastPara="1" wrap="square" lIns="0" tIns="0" rIns="0" bIns="0" anchor="t" anchorCtr="0">
              <a:spAutoFit/>
            </a:bodyPr>
            <a:lstStyle/>
            <a:p>
              <a:pPr marL="457200" lvl="0" indent="-457200">
                <a:lnSpc>
                  <a:spcPct val="140023"/>
                </a:lnSpc>
                <a:buClr>
                  <a:schemeClr val="bg1"/>
                </a:buClr>
                <a:buFont typeface="Wingdings" panose="05000000000000000000" pitchFamily="2" charset="2"/>
                <a:buChar char="§"/>
              </a:pPr>
              <a:r>
                <a:rPr lang="en-US" sz="2200" dirty="0">
                  <a:solidFill>
                    <a:srgbClr val="FFFFFF"/>
                  </a:solidFill>
                  <a:latin typeface="Libre Franklin Light"/>
                  <a:ea typeface="Libre Franklin Light"/>
                  <a:cs typeface="Libre Franklin Light"/>
                  <a:sym typeface="Libre Franklin Light"/>
                </a:rPr>
                <a:t>Heart disease is a leading cause of mortality worldwide.</a:t>
              </a:r>
            </a:p>
            <a:p>
              <a:pPr marL="457200" lvl="0" indent="-457200">
                <a:lnSpc>
                  <a:spcPct val="140023"/>
                </a:lnSpc>
                <a:buClr>
                  <a:schemeClr val="bg1"/>
                </a:buClr>
                <a:buFont typeface="Wingdings" panose="05000000000000000000" pitchFamily="2" charset="2"/>
                <a:buChar char="§"/>
              </a:pPr>
              <a:r>
                <a:rPr lang="en-US" sz="2200" dirty="0">
                  <a:solidFill>
                    <a:srgbClr val="FFFFFF"/>
                  </a:solidFill>
                  <a:latin typeface="Libre Franklin Light"/>
                  <a:ea typeface="Libre Franklin Light"/>
                  <a:cs typeface="Libre Franklin Light"/>
                  <a:sym typeface="Libre Franklin Light"/>
                </a:rPr>
                <a:t>Early detection and accurate prediction of heart disease can significantly improve patient outcomes by enabling timely intervention and preventive measures.</a:t>
              </a:r>
              <a:endParaRPr sz="2200" dirty="0"/>
            </a:p>
          </p:txBody>
        </p:sp>
        <p:cxnSp>
          <p:nvCxnSpPr>
            <p:cNvPr id="195" name="Google Shape;195;p19"/>
            <p:cNvCxnSpPr/>
            <p:nvPr/>
          </p:nvCxnSpPr>
          <p:spPr>
            <a:xfrm rot="-16355">
              <a:off x="151401" y="2740607"/>
              <a:ext cx="4004207" cy="0"/>
            </a:xfrm>
            <a:prstGeom prst="straightConnector1">
              <a:avLst/>
            </a:prstGeom>
            <a:noFill/>
            <a:ln w="38100" cap="flat" cmpd="sng">
              <a:solidFill>
                <a:srgbClr val="FFFFFF"/>
              </a:solidFill>
              <a:prstDash val="solid"/>
              <a:round/>
              <a:headEnd type="none" w="sm" len="sm"/>
              <a:tailEnd type="none" w="sm" len="sm"/>
            </a:ln>
          </p:spPr>
        </p:cxnSp>
      </p:grpSp>
      <p:grpSp>
        <p:nvGrpSpPr>
          <p:cNvPr id="2" name="Group 1">
            <a:extLst>
              <a:ext uri="{FF2B5EF4-FFF2-40B4-BE49-F238E27FC236}">
                <a16:creationId xmlns:a16="http://schemas.microsoft.com/office/drawing/2014/main" id="{4A7FCA9B-C5D2-C721-1459-500D85581F02}"/>
              </a:ext>
            </a:extLst>
          </p:cNvPr>
          <p:cNvGrpSpPr/>
          <p:nvPr/>
        </p:nvGrpSpPr>
        <p:grpSpPr>
          <a:xfrm>
            <a:off x="6259641" y="3461572"/>
            <a:ext cx="4885270" cy="3363857"/>
            <a:chOff x="6140373" y="3005769"/>
            <a:chExt cx="4885270" cy="3363857"/>
          </a:xfrm>
        </p:grpSpPr>
        <p:sp>
          <p:nvSpPr>
            <p:cNvPr id="191" name="Google Shape;191;p19"/>
            <p:cNvSpPr txBox="1"/>
            <p:nvPr/>
          </p:nvSpPr>
          <p:spPr>
            <a:xfrm>
              <a:off x="6140395" y="3005769"/>
              <a:ext cx="4806841" cy="553998"/>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3000" dirty="0">
                  <a:solidFill>
                    <a:srgbClr val="FFFFFF"/>
                  </a:solidFill>
                  <a:latin typeface="Libre Baskerville"/>
                  <a:sym typeface="Libre Baskerville"/>
                </a:rPr>
                <a:t>Objective</a:t>
              </a:r>
              <a:endParaRPr sz="3000" dirty="0"/>
            </a:p>
          </p:txBody>
        </p:sp>
        <p:sp>
          <p:nvSpPr>
            <p:cNvPr id="194" name="Google Shape;194;p19"/>
            <p:cNvSpPr txBox="1"/>
            <p:nvPr/>
          </p:nvSpPr>
          <p:spPr>
            <a:xfrm>
              <a:off x="6218802" y="3999746"/>
              <a:ext cx="4806841" cy="2369880"/>
            </a:xfrm>
            <a:prstGeom prst="rect">
              <a:avLst/>
            </a:prstGeom>
            <a:noFill/>
            <a:ln>
              <a:noFill/>
            </a:ln>
          </p:spPr>
          <p:txBody>
            <a:bodyPr spcFirstLastPara="1" wrap="square" lIns="0" tIns="0" rIns="0" bIns="0" anchor="t" anchorCtr="0">
              <a:spAutoFit/>
            </a:bodyPr>
            <a:lstStyle/>
            <a:p>
              <a:pPr lvl="0">
                <a:lnSpc>
                  <a:spcPct val="140023"/>
                </a:lnSpc>
              </a:pPr>
              <a:r>
                <a:rPr lang="en-US" sz="2200" dirty="0">
                  <a:solidFill>
                    <a:srgbClr val="FFFFFF"/>
                  </a:solidFill>
                  <a:latin typeface="Libre Franklin Light"/>
                  <a:ea typeface="Libre Franklin Light"/>
                  <a:cs typeface="Libre Franklin Light"/>
                  <a:sym typeface="Libre Franklin Light"/>
                </a:rPr>
                <a:t>To develop a machine learning model that can effectively predict the presence or absence of heart disease based on various medical and lifestyle factors.</a:t>
              </a:r>
              <a:endParaRPr sz="2200" dirty="0"/>
            </a:p>
          </p:txBody>
        </p:sp>
        <p:cxnSp>
          <p:nvCxnSpPr>
            <p:cNvPr id="196" name="Google Shape;196;p19"/>
            <p:cNvCxnSpPr>
              <a:cxnSpLocks/>
            </p:cNvCxnSpPr>
            <p:nvPr/>
          </p:nvCxnSpPr>
          <p:spPr>
            <a:xfrm rot="-16355">
              <a:off x="6140373" y="3794155"/>
              <a:ext cx="4004207" cy="0"/>
            </a:xfrm>
            <a:prstGeom prst="straightConnector1">
              <a:avLst/>
            </a:prstGeom>
            <a:noFill/>
            <a:ln w="38100" cap="flat" cmpd="sng">
              <a:solidFill>
                <a:srgbClr val="FFFFFF"/>
              </a:solidFill>
              <a:prstDash val="solid"/>
              <a:round/>
              <a:headEnd type="none" w="sm" len="sm"/>
              <a:tailEnd type="none" w="sm" len="sm"/>
            </a:ln>
          </p:spPr>
        </p:cxnSp>
      </p:grpSp>
      <p:pic>
        <p:nvPicPr>
          <p:cNvPr id="4" name="Picture 3" descr="A logo with blue paw prints">
            <a:extLst>
              <a:ext uri="{FF2B5EF4-FFF2-40B4-BE49-F238E27FC236}">
                <a16:creationId xmlns:a16="http://schemas.microsoft.com/office/drawing/2014/main" id="{BF06DAA0-E624-03C8-47DE-4999ADDD7760}"/>
              </a:ext>
            </a:extLst>
          </p:cNvPr>
          <p:cNvPicPr>
            <a:picLocks noChangeAspect="1"/>
          </p:cNvPicPr>
          <p:nvPr/>
        </p:nvPicPr>
        <p:blipFill>
          <a:blip r:embed="rId5"/>
          <a:srcRect t="25307" b="23680"/>
          <a:stretch/>
        </p:blipFill>
        <p:spPr>
          <a:xfrm>
            <a:off x="560712" y="226239"/>
            <a:ext cx="5097138" cy="1460157"/>
          </a:xfrm>
          <a:prstGeom prst="rect">
            <a:avLst/>
          </a:prstGeom>
        </p:spPr>
      </p:pic>
      <p:grpSp>
        <p:nvGrpSpPr>
          <p:cNvPr id="6" name="Group 5">
            <a:extLst>
              <a:ext uri="{FF2B5EF4-FFF2-40B4-BE49-F238E27FC236}">
                <a16:creationId xmlns:a16="http://schemas.microsoft.com/office/drawing/2014/main" id="{1D35442F-EB95-86CD-ADB0-FA5BC03D52F2}"/>
              </a:ext>
            </a:extLst>
          </p:cNvPr>
          <p:cNvGrpSpPr/>
          <p:nvPr/>
        </p:nvGrpSpPr>
        <p:grpSpPr>
          <a:xfrm>
            <a:off x="7981950" y="9308116"/>
            <a:ext cx="1904385" cy="644218"/>
            <a:chOff x="7981950" y="9308116"/>
            <a:chExt cx="1904385" cy="644218"/>
          </a:xfrm>
        </p:grpSpPr>
        <p:pic>
          <p:nvPicPr>
            <p:cNvPr id="7" name="Picture 6" descr="Blue text on a black background">
              <a:extLst>
                <a:ext uri="{FF2B5EF4-FFF2-40B4-BE49-F238E27FC236}">
                  <a16:creationId xmlns:a16="http://schemas.microsoft.com/office/drawing/2014/main" id="{9DEC16CE-EDF6-3102-67AA-B5B606506853}"/>
                </a:ext>
              </a:extLst>
            </p:cNvPr>
            <p:cNvPicPr>
              <a:picLocks noChangeAspect="1"/>
            </p:cNvPicPr>
            <p:nvPr/>
          </p:nvPicPr>
          <p:blipFill>
            <a:blip r:embed="rId6">
              <a:duotone>
                <a:schemeClr val="accent5">
                  <a:shade val="45000"/>
                  <a:satMod val="135000"/>
                </a:schemeClr>
                <a:prstClr val="white"/>
              </a:duotone>
            </a:blip>
            <a:stretch>
              <a:fillRect/>
            </a:stretch>
          </p:blipFill>
          <p:spPr>
            <a:xfrm>
              <a:off x="8249539" y="9308116"/>
              <a:ext cx="1636796" cy="644218"/>
            </a:xfrm>
            <a:prstGeom prst="rect">
              <a:avLst/>
            </a:prstGeom>
          </p:spPr>
        </p:pic>
        <p:sp>
          <p:nvSpPr>
            <p:cNvPr id="8" name="TextBox 7">
              <a:extLst>
                <a:ext uri="{FF2B5EF4-FFF2-40B4-BE49-F238E27FC236}">
                  <a16:creationId xmlns:a16="http://schemas.microsoft.com/office/drawing/2014/main" id="{9DCB9DC9-3313-9DEF-30AC-EA967861712C}"/>
                </a:ext>
              </a:extLst>
            </p:cNvPr>
            <p:cNvSpPr txBox="1"/>
            <p:nvPr/>
          </p:nvSpPr>
          <p:spPr>
            <a:xfrm>
              <a:off x="7981950" y="9339397"/>
              <a:ext cx="326728" cy="523220"/>
            </a:xfrm>
            <a:prstGeom prst="rect">
              <a:avLst/>
            </a:prstGeom>
            <a:noFill/>
          </p:spPr>
          <p:txBody>
            <a:bodyPr wrap="square" rtlCol="0">
              <a:spAutoFit/>
            </a:bodyPr>
            <a:lstStyle/>
            <a:p>
              <a:r>
                <a:rPr lang="en-US" sz="2800" dirty="0">
                  <a:solidFill>
                    <a:srgbClr val="014E97"/>
                  </a:solidFill>
                  <a:latin typeface="Libre Franklin" pitchFamily="2" charset="0"/>
                </a:rPr>
                <a:t>5</a:t>
              </a:r>
              <a:endParaRPr lang="en-ZA" sz="2800" dirty="0">
                <a:solidFill>
                  <a:srgbClr val="014E97"/>
                </a:solidFill>
                <a:latin typeface="Libre Franklin" pitchFamily="2"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4E97"/>
        </a:solidFill>
        <a:effectLst/>
      </p:bgPr>
    </p:bg>
    <p:spTree>
      <p:nvGrpSpPr>
        <p:cNvPr id="1" name="Shape 200"/>
        <p:cNvGrpSpPr/>
        <p:nvPr/>
      </p:nvGrpSpPr>
      <p:grpSpPr>
        <a:xfrm>
          <a:off x="0" y="0"/>
          <a:ext cx="0" cy="0"/>
          <a:chOff x="0" y="0"/>
          <a:chExt cx="0" cy="0"/>
        </a:xfrm>
      </p:grpSpPr>
      <p:sp>
        <p:nvSpPr>
          <p:cNvPr id="201" name="Google Shape;201;p20"/>
          <p:cNvSpPr txBox="1"/>
          <p:nvPr/>
        </p:nvSpPr>
        <p:spPr>
          <a:xfrm>
            <a:off x="13502289" y="6566200"/>
            <a:ext cx="4456527" cy="1550617"/>
          </a:xfrm>
          <a:prstGeom prst="rect">
            <a:avLst/>
          </a:prstGeom>
          <a:noFill/>
          <a:ln>
            <a:noFill/>
          </a:ln>
        </p:spPr>
        <p:txBody>
          <a:bodyPr spcFirstLastPara="1" wrap="square" lIns="0" tIns="0" rIns="0" bIns="0" anchor="t" anchorCtr="0">
            <a:spAutoFit/>
          </a:bodyPr>
          <a:lstStyle/>
          <a:p>
            <a:pPr marL="0" indent="0">
              <a:lnSpc>
                <a:spcPct val="140016"/>
              </a:lnSpc>
              <a:buFont typeface="Arial"/>
              <a:buNone/>
            </a:pPr>
            <a:r>
              <a:rPr lang="en-US" sz="2399" b="1" dirty="0">
                <a:solidFill>
                  <a:srgbClr val="FFFFFF"/>
                </a:solidFill>
                <a:latin typeface="Libre Franklin Light"/>
                <a:ea typeface="Libre Franklin Light"/>
                <a:cs typeface="Libre Franklin Light"/>
                <a:sym typeface="Libre Franklin Light"/>
              </a:rPr>
              <a:t>Target variable:  </a:t>
            </a:r>
            <a:r>
              <a:rPr lang="en-US" sz="2399" dirty="0">
                <a:solidFill>
                  <a:srgbClr val="FFFFFF"/>
                </a:solidFill>
                <a:latin typeface="Libre Franklin Light"/>
                <a:ea typeface="Libre Franklin Light"/>
                <a:cs typeface="Libre Franklin Light"/>
                <a:sym typeface="Libre Franklin Light"/>
              </a:rPr>
              <a:t>Absence of heart disease (0) and  presence of heart disease.</a:t>
            </a:r>
            <a:endParaRPr sz="2399" dirty="0">
              <a:solidFill>
                <a:srgbClr val="FFFFFF"/>
              </a:solidFill>
              <a:latin typeface="Libre Franklin Light"/>
              <a:ea typeface="Libre Franklin Light"/>
              <a:cs typeface="Libre Franklin Light"/>
            </a:endParaRPr>
          </a:p>
        </p:txBody>
      </p:sp>
      <p:sp>
        <p:nvSpPr>
          <p:cNvPr id="202" name="Google Shape;202;p20"/>
          <p:cNvSpPr txBox="1"/>
          <p:nvPr/>
        </p:nvSpPr>
        <p:spPr>
          <a:xfrm>
            <a:off x="13502289" y="8522371"/>
            <a:ext cx="3998684" cy="103374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1" i="0" u="none" strike="noStrike" cap="none" dirty="0">
                <a:solidFill>
                  <a:srgbClr val="FFFFFF"/>
                </a:solidFill>
                <a:latin typeface="Libre Franklin Light"/>
                <a:ea typeface="Libre Franklin Light"/>
                <a:cs typeface="Libre Franklin Light"/>
                <a:sym typeface="Libre Franklin Light"/>
              </a:rPr>
              <a:t>Age column: </a:t>
            </a:r>
            <a:r>
              <a:rPr lang="en-US" sz="2399" b="0" i="0" u="none" strike="noStrike" cap="none" dirty="0">
                <a:solidFill>
                  <a:srgbClr val="FFFFFF"/>
                </a:solidFill>
                <a:latin typeface="Libre Franklin Light"/>
                <a:ea typeface="Libre Franklin Light"/>
                <a:cs typeface="Libre Franklin Light"/>
                <a:sym typeface="Libre Franklin Light"/>
              </a:rPr>
              <a:t>Age displayed in days not years</a:t>
            </a:r>
            <a:endParaRPr dirty="0"/>
          </a:p>
        </p:txBody>
      </p:sp>
      <p:sp>
        <p:nvSpPr>
          <p:cNvPr id="204" name="Google Shape;204;p20"/>
          <p:cNvSpPr txBox="1"/>
          <p:nvPr/>
        </p:nvSpPr>
        <p:spPr>
          <a:xfrm>
            <a:off x="633952" y="1100455"/>
            <a:ext cx="11364359" cy="1015534"/>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5499" b="0" i="0" u="none" strike="noStrike" cap="none" dirty="0">
                <a:solidFill>
                  <a:srgbClr val="FFFFFF"/>
                </a:solidFill>
                <a:latin typeface="Libre Baskerville"/>
                <a:ea typeface="Libre Baskerville"/>
                <a:cs typeface="Libre Baskerville"/>
                <a:sym typeface="Libre Baskerville"/>
              </a:rPr>
              <a:t>The Dataset – Quick Overview</a:t>
            </a:r>
            <a:endParaRPr dirty="0"/>
          </a:p>
        </p:txBody>
      </p:sp>
      <p:sp>
        <p:nvSpPr>
          <p:cNvPr id="206" name="Google Shape;206;p20"/>
          <p:cNvSpPr txBox="1"/>
          <p:nvPr/>
        </p:nvSpPr>
        <p:spPr>
          <a:xfrm>
            <a:off x="13557153" y="2990589"/>
            <a:ext cx="3998684" cy="1033745"/>
          </a:xfrm>
          <a:prstGeom prst="rect">
            <a:avLst/>
          </a:prstGeom>
          <a:noFill/>
          <a:ln>
            <a:noFill/>
          </a:ln>
        </p:spPr>
        <p:txBody>
          <a:bodyPr spcFirstLastPara="1" wrap="square" lIns="0" tIns="0" rIns="0" bIns="0" anchor="t" anchorCtr="0">
            <a:spAutoFit/>
          </a:bodyPr>
          <a:lstStyle/>
          <a:p>
            <a:pPr lvl="0">
              <a:lnSpc>
                <a:spcPct val="140016"/>
              </a:lnSpc>
            </a:pPr>
            <a:r>
              <a:rPr lang="en-US" sz="2399" b="1" dirty="0">
                <a:solidFill>
                  <a:srgbClr val="FFFFFF"/>
                </a:solidFill>
                <a:latin typeface="Libre Franklin Light"/>
                <a:ea typeface="Libre Franklin Light"/>
                <a:cs typeface="Libre Franklin Light"/>
                <a:sym typeface="Libre Franklin Light"/>
              </a:rPr>
              <a:t>Data size: </a:t>
            </a:r>
            <a:r>
              <a:rPr lang="en-US" sz="2399" dirty="0">
                <a:solidFill>
                  <a:srgbClr val="FFFFFF"/>
                </a:solidFill>
                <a:latin typeface="Libre Franklin Light"/>
                <a:ea typeface="Libre Franklin Light"/>
                <a:cs typeface="Libre Franklin Light"/>
                <a:sym typeface="Libre Franklin Light"/>
              </a:rPr>
              <a:t>70 000 rows and 16 columns</a:t>
            </a:r>
            <a:endParaRPr lang="en-US" sz="2400" b="1" dirty="0"/>
          </a:p>
        </p:txBody>
      </p:sp>
      <p:sp>
        <p:nvSpPr>
          <p:cNvPr id="207" name="Google Shape;207;p20"/>
          <p:cNvSpPr txBox="1"/>
          <p:nvPr/>
        </p:nvSpPr>
        <p:spPr>
          <a:xfrm>
            <a:off x="13575440" y="4585479"/>
            <a:ext cx="4383375" cy="1550617"/>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1" i="0" u="none" strike="noStrike" cap="none" dirty="0">
                <a:solidFill>
                  <a:srgbClr val="FFFFFF"/>
                </a:solidFill>
                <a:latin typeface="Libre Franklin Light"/>
                <a:ea typeface="Libre Franklin Light"/>
                <a:cs typeface="Libre Franklin Light"/>
                <a:sym typeface="Libre Franklin Light"/>
              </a:rPr>
              <a:t>Gender column: </a:t>
            </a:r>
            <a:r>
              <a:rPr lang="en-US" sz="2399" b="0" i="0" u="none" strike="noStrike" cap="none" dirty="0">
                <a:solidFill>
                  <a:srgbClr val="FFFFFF"/>
                </a:solidFill>
                <a:latin typeface="Libre Franklin Light"/>
                <a:ea typeface="Libre Franklin Light"/>
                <a:cs typeface="Libre Franklin Light"/>
                <a:sym typeface="Libre Franklin Light"/>
              </a:rPr>
              <a:t>Re-encode from 2 and 1 to 1 and 0 for Female and Male respectively.</a:t>
            </a:r>
            <a:endParaRPr dirty="0"/>
          </a:p>
        </p:txBody>
      </p:sp>
      <p:cxnSp>
        <p:nvCxnSpPr>
          <p:cNvPr id="208" name="Google Shape;208;p20"/>
          <p:cNvCxnSpPr/>
          <p:nvPr/>
        </p:nvCxnSpPr>
        <p:spPr>
          <a:xfrm>
            <a:off x="13260616" y="4328657"/>
            <a:ext cx="6492240" cy="0"/>
          </a:xfrm>
          <a:prstGeom prst="straightConnector1">
            <a:avLst/>
          </a:prstGeom>
          <a:noFill/>
          <a:ln w="38100" cap="flat" cmpd="sng">
            <a:solidFill>
              <a:srgbClr val="FFFFFF"/>
            </a:solidFill>
            <a:prstDash val="solid"/>
            <a:round/>
            <a:headEnd type="none" w="sm" len="sm"/>
            <a:tailEnd type="none" w="sm" len="sm"/>
          </a:ln>
        </p:spPr>
      </p:cxnSp>
      <p:cxnSp>
        <p:nvCxnSpPr>
          <p:cNvPr id="209" name="Google Shape;209;p20"/>
          <p:cNvCxnSpPr/>
          <p:nvPr/>
        </p:nvCxnSpPr>
        <p:spPr>
          <a:xfrm>
            <a:off x="13260616" y="6363550"/>
            <a:ext cx="6492240" cy="0"/>
          </a:xfrm>
          <a:prstGeom prst="straightConnector1">
            <a:avLst/>
          </a:prstGeom>
          <a:noFill/>
          <a:ln w="38100" cap="flat" cmpd="sng">
            <a:solidFill>
              <a:srgbClr val="FFFFFF"/>
            </a:solidFill>
            <a:prstDash val="solid"/>
            <a:round/>
            <a:headEnd type="none" w="sm" len="sm"/>
            <a:tailEnd type="none" w="sm" len="sm"/>
          </a:ln>
        </p:spPr>
      </p:cxnSp>
      <p:cxnSp>
        <p:nvCxnSpPr>
          <p:cNvPr id="210" name="Google Shape;210;p20"/>
          <p:cNvCxnSpPr/>
          <p:nvPr/>
        </p:nvCxnSpPr>
        <p:spPr>
          <a:xfrm>
            <a:off x="13260616" y="8254790"/>
            <a:ext cx="6492240" cy="0"/>
          </a:xfrm>
          <a:prstGeom prst="straightConnector1">
            <a:avLst/>
          </a:prstGeom>
          <a:noFill/>
          <a:ln w="38100" cap="flat" cmpd="sng">
            <a:solidFill>
              <a:srgbClr val="FFFFFF"/>
            </a:solidFill>
            <a:prstDash val="solid"/>
            <a:round/>
            <a:headEnd type="none" w="sm" len="sm"/>
            <a:tailEnd type="none" w="sm" len="sm"/>
          </a:ln>
        </p:spPr>
      </p:cxnSp>
      <p:sp>
        <p:nvSpPr>
          <p:cNvPr id="211" name="Google Shape;211;p20"/>
          <p:cNvSpPr/>
          <p:nvPr/>
        </p:nvSpPr>
        <p:spPr>
          <a:xfrm>
            <a:off x="16207359" y="-909100"/>
            <a:ext cx="3140317" cy="2666780"/>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2994E5"/>
          </a:solidFill>
          <a:ln>
            <a:noFill/>
          </a:ln>
        </p:spPr>
        <p:txBody>
          <a:bodyPr/>
          <a:lstStyle/>
          <a:p>
            <a:endParaRPr lang="en-ZA"/>
          </a:p>
        </p:txBody>
      </p:sp>
      <p:sp>
        <p:nvSpPr>
          <p:cNvPr id="212" name="Google Shape;212;p20"/>
          <p:cNvSpPr/>
          <p:nvPr/>
        </p:nvSpPr>
        <p:spPr>
          <a:xfrm>
            <a:off x="-640105" y="8509524"/>
            <a:ext cx="2172366" cy="1844789"/>
          </a:xfrm>
          <a:custGeom>
            <a:avLst/>
            <a:gdLst/>
            <a:ahLst/>
            <a:cxnLst/>
            <a:rect l="l" t="t" r="r" b="b"/>
            <a:pathLst>
              <a:path w="6326018" h="5372100" extrusionOk="0">
                <a:moveTo>
                  <a:pt x="4775348" y="0"/>
                </a:moveTo>
                <a:lnTo>
                  <a:pt x="1550670" y="0"/>
                </a:lnTo>
                <a:lnTo>
                  <a:pt x="0" y="2686050"/>
                </a:lnTo>
                <a:lnTo>
                  <a:pt x="1550670" y="5372100"/>
                </a:lnTo>
                <a:lnTo>
                  <a:pt x="4775348" y="5372100"/>
                </a:lnTo>
                <a:lnTo>
                  <a:pt x="6326018" y="2686050"/>
                </a:lnTo>
                <a:lnTo>
                  <a:pt x="4775348" y="0"/>
                </a:lnTo>
                <a:close/>
              </a:path>
            </a:pathLst>
          </a:custGeom>
          <a:solidFill>
            <a:srgbClr val="2994E5"/>
          </a:solidFill>
          <a:ln>
            <a:noFill/>
          </a:ln>
        </p:spPr>
        <p:txBody>
          <a:bodyPr/>
          <a:lstStyle/>
          <a:p>
            <a:endParaRPr lang="en-ZA"/>
          </a:p>
        </p:txBody>
      </p:sp>
      <p:pic>
        <p:nvPicPr>
          <p:cNvPr id="3" name="Picture 2" descr="A screenshot of a computer&#10;&#10;Description automatically generated">
            <a:extLst>
              <a:ext uri="{FF2B5EF4-FFF2-40B4-BE49-F238E27FC236}">
                <a16:creationId xmlns:a16="http://schemas.microsoft.com/office/drawing/2014/main" id="{9EC713EE-35FC-1AD8-7004-4FE8C39774B9}"/>
              </a:ext>
            </a:extLst>
          </p:cNvPr>
          <p:cNvPicPr>
            <a:picLocks noChangeAspect="1"/>
          </p:cNvPicPr>
          <p:nvPr/>
        </p:nvPicPr>
        <p:blipFill>
          <a:blip r:embed="rId3"/>
          <a:srcRect l="18204" t="33702" r="27091" b="24558"/>
          <a:stretch/>
        </p:blipFill>
        <p:spPr>
          <a:xfrm>
            <a:off x="732163" y="3138238"/>
            <a:ext cx="12528453" cy="5377187"/>
          </a:xfrm>
          <a:prstGeom prst="rect">
            <a:avLst/>
          </a:prstGeom>
        </p:spPr>
      </p:pic>
      <p:cxnSp>
        <p:nvCxnSpPr>
          <p:cNvPr id="5" name="Connector: Curved 4">
            <a:extLst>
              <a:ext uri="{FF2B5EF4-FFF2-40B4-BE49-F238E27FC236}">
                <a16:creationId xmlns:a16="http://schemas.microsoft.com/office/drawing/2014/main" id="{270CABB5-6E88-0A15-E5A5-1FEC4410DA04}"/>
              </a:ext>
            </a:extLst>
          </p:cNvPr>
          <p:cNvCxnSpPr>
            <a:cxnSpLocks/>
          </p:cNvCxnSpPr>
          <p:nvPr/>
        </p:nvCxnSpPr>
        <p:spPr>
          <a:xfrm rot="16200000" flipH="1">
            <a:off x="11951286" y="5088348"/>
            <a:ext cx="2142013" cy="959993"/>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1384FB90-C0D7-93AD-8561-A3B9BB56B702}"/>
              </a:ext>
            </a:extLst>
          </p:cNvPr>
          <p:cNvSpPr/>
          <p:nvPr/>
        </p:nvSpPr>
        <p:spPr>
          <a:xfrm>
            <a:off x="12143232" y="4071486"/>
            <a:ext cx="786384" cy="425852"/>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Oval 25">
            <a:extLst>
              <a:ext uri="{FF2B5EF4-FFF2-40B4-BE49-F238E27FC236}">
                <a16:creationId xmlns:a16="http://schemas.microsoft.com/office/drawing/2014/main" id="{965FE3CF-C87C-3EB8-7184-F098E5975E11}"/>
              </a:ext>
            </a:extLst>
          </p:cNvPr>
          <p:cNvSpPr/>
          <p:nvPr/>
        </p:nvSpPr>
        <p:spPr>
          <a:xfrm>
            <a:off x="4517136" y="4071486"/>
            <a:ext cx="786384" cy="4667008"/>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27" name="Connector: Curved 26">
            <a:extLst>
              <a:ext uri="{FF2B5EF4-FFF2-40B4-BE49-F238E27FC236}">
                <a16:creationId xmlns:a16="http://schemas.microsoft.com/office/drawing/2014/main" id="{CE09EAD3-8475-2A64-E5BA-4F9EEEF9370D}"/>
              </a:ext>
            </a:extLst>
          </p:cNvPr>
          <p:cNvCxnSpPr>
            <a:cxnSpLocks/>
          </p:cNvCxnSpPr>
          <p:nvPr/>
        </p:nvCxnSpPr>
        <p:spPr>
          <a:xfrm>
            <a:off x="5050225" y="8588771"/>
            <a:ext cx="8191341" cy="431422"/>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1796918A-52BB-F3B6-EA56-D57F242898F2}"/>
              </a:ext>
            </a:extLst>
          </p:cNvPr>
          <p:cNvSpPr/>
          <p:nvPr/>
        </p:nvSpPr>
        <p:spPr>
          <a:xfrm>
            <a:off x="7796022" y="4131684"/>
            <a:ext cx="786384" cy="425852"/>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193" name="Connector: Curved 192">
            <a:extLst>
              <a:ext uri="{FF2B5EF4-FFF2-40B4-BE49-F238E27FC236}">
                <a16:creationId xmlns:a16="http://schemas.microsoft.com/office/drawing/2014/main" id="{FF8223D0-C9DA-8A59-EED1-A7EFDE2A5C18}"/>
              </a:ext>
            </a:extLst>
          </p:cNvPr>
          <p:cNvCxnSpPr>
            <a:cxnSpLocks/>
          </p:cNvCxnSpPr>
          <p:nvPr/>
        </p:nvCxnSpPr>
        <p:spPr>
          <a:xfrm>
            <a:off x="8508181" y="4462993"/>
            <a:ext cx="5013158" cy="322669"/>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46370F16-1521-F7A4-1527-40BC24FE6329}"/>
              </a:ext>
            </a:extLst>
          </p:cNvPr>
          <p:cNvGrpSpPr/>
          <p:nvPr/>
        </p:nvGrpSpPr>
        <p:grpSpPr>
          <a:xfrm>
            <a:off x="7981950" y="9308116"/>
            <a:ext cx="1904385" cy="644218"/>
            <a:chOff x="7981950" y="9308116"/>
            <a:chExt cx="1904385" cy="644218"/>
          </a:xfrm>
        </p:grpSpPr>
        <p:pic>
          <p:nvPicPr>
            <p:cNvPr id="4" name="Picture 3" descr="Blue text on a black background">
              <a:extLst>
                <a:ext uri="{FF2B5EF4-FFF2-40B4-BE49-F238E27FC236}">
                  <a16:creationId xmlns:a16="http://schemas.microsoft.com/office/drawing/2014/main" id="{097D287A-6F4F-2757-E572-5DA2A515FFCC}"/>
                </a:ext>
              </a:extLst>
            </p:cNvPr>
            <p:cNvPicPr>
              <a:picLocks noChangeAspect="1"/>
            </p:cNvPicPr>
            <p:nvPr/>
          </p:nvPicPr>
          <p:blipFill>
            <a:blip r:embed="rId4">
              <a:duotone>
                <a:schemeClr val="accent5">
                  <a:shade val="45000"/>
                  <a:satMod val="135000"/>
                </a:schemeClr>
                <a:prstClr val="white"/>
              </a:duotone>
            </a:blip>
            <a:stretch>
              <a:fillRect/>
            </a:stretch>
          </p:blipFill>
          <p:spPr>
            <a:xfrm>
              <a:off x="8249539" y="9308116"/>
              <a:ext cx="1636796" cy="644218"/>
            </a:xfrm>
            <a:prstGeom prst="rect">
              <a:avLst/>
            </a:prstGeom>
          </p:spPr>
        </p:pic>
        <p:sp>
          <p:nvSpPr>
            <p:cNvPr id="6" name="TextBox 5">
              <a:extLst>
                <a:ext uri="{FF2B5EF4-FFF2-40B4-BE49-F238E27FC236}">
                  <a16:creationId xmlns:a16="http://schemas.microsoft.com/office/drawing/2014/main" id="{0420CC78-EB61-7E1C-E8C2-1E1AC18BFB07}"/>
                </a:ext>
              </a:extLst>
            </p:cNvPr>
            <p:cNvSpPr txBox="1"/>
            <p:nvPr/>
          </p:nvSpPr>
          <p:spPr>
            <a:xfrm>
              <a:off x="7981950" y="9339397"/>
              <a:ext cx="326728" cy="523220"/>
            </a:xfrm>
            <a:prstGeom prst="rect">
              <a:avLst/>
            </a:prstGeom>
            <a:noFill/>
          </p:spPr>
          <p:txBody>
            <a:bodyPr wrap="square" rtlCol="0">
              <a:spAutoFit/>
            </a:bodyPr>
            <a:lstStyle/>
            <a:p>
              <a:r>
                <a:rPr lang="en-US" sz="2800" dirty="0">
                  <a:solidFill>
                    <a:schemeClr val="bg1"/>
                  </a:solidFill>
                  <a:latin typeface="Libre Franklin" pitchFamily="2" charset="0"/>
                </a:rPr>
                <a:t>6</a:t>
              </a:r>
              <a:endParaRPr lang="en-ZA" sz="2800" dirty="0">
                <a:solidFill>
                  <a:schemeClr val="bg1"/>
                </a:solidFill>
                <a:latin typeface="Libre Franklin" pitchFamily="2" charset="0"/>
              </a:endParaRPr>
            </a:p>
          </p:txBody>
        </p:sp>
      </p:grpSp>
      <p:pic>
        <p:nvPicPr>
          <p:cNvPr id="7" name="Picture 6" descr="A logo with blue paw prints">
            <a:extLst>
              <a:ext uri="{FF2B5EF4-FFF2-40B4-BE49-F238E27FC236}">
                <a16:creationId xmlns:a16="http://schemas.microsoft.com/office/drawing/2014/main" id="{A554CF72-6704-EC50-3CB0-636DE938017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t="25307" b="23680"/>
          <a:stretch/>
        </p:blipFill>
        <p:spPr>
          <a:xfrm>
            <a:off x="413353" y="149436"/>
            <a:ext cx="2717998" cy="778614"/>
          </a:xfrm>
          <a:prstGeom prst="rect">
            <a:avLst/>
          </a:prstGeom>
        </p:spPr>
      </p:pic>
      <p:sp>
        <p:nvSpPr>
          <p:cNvPr id="8" name="Google Shape;239;p23">
            <a:extLst>
              <a:ext uri="{FF2B5EF4-FFF2-40B4-BE49-F238E27FC236}">
                <a16:creationId xmlns:a16="http://schemas.microsoft.com/office/drawing/2014/main" id="{39C81E44-A684-83B1-1E6F-8BE074BB8D19}"/>
              </a:ext>
            </a:extLst>
          </p:cNvPr>
          <p:cNvSpPr txBox="1"/>
          <p:nvPr/>
        </p:nvSpPr>
        <p:spPr>
          <a:xfrm>
            <a:off x="755353" y="2000275"/>
            <a:ext cx="16745620" cy="960263"/>
          </a:xfrm>
          <a:prstGeom prst="rect">
            <a:avLst/>
          </a:prstGeom>
          <a:noFill/>
          <a:ln>
            <a:noFill/>
          </a:ln>
        </p:spPr>
        <p:txBody>
          <a:bodyPr spcFirstLastPara="1" wrap="square" lIns="0" tIns="0" rIns="0" bIns="0" anchor="t" anchorCtr="0">
            <a:spAutoFit/>
          </a:bodyPr>
          <a:lstStyle/>
          <a:p>
            <a:pPr lvl="0">
              <a:lnSpc>
                <a:spcPct val="130000"/>
              </a:lnSpc>
            </a:pPr>
            <a:r>
              <a:rPr lang="en-US" sz="2400" dirty="0">
                <a:solidFill>
                  <a:schemeClr val="bg1"/>
                </a:solidFill>
                <a:latin typeface="Libre Franklin Light"/>
                <a:ea typeface="Libre Franklin Light"/>
                <a:cs typeface="Libre Franklin Light"/>
                <a:sym typeface="Libre Franklin Light"/>
              </a:rPr>
              <a:t>The dataset provided for this project is a subset of data from Parkway Pantai to understand the</a:t>
            </a:r>
          </a:p>
          <a:p>
            <a:pPr lvl="0">
              <a:lnSpc>
                <a:spcPct val="130000"/>
              </a:lnSpc>
            </a:pPr>
            <a:r>
              <a:rPr lang="en-US" sz="2400" dirty="0">
                <a:solidFill>
                  <a:schemeClr val="bg1"/>
                </a:solidFill>
                <a:latin typeface="Libre Franklin Light"/>
                <a:ea typeface="Libre Franklin Light"/>
                <a:cs typeface="Libre Franklin Light"/>
                <a:sym typeface="Libre Franklin Light"/>
              </a:rPr>
              <a:t>influence of various factors on the heart disease.</a:t>
            </a:r>
            <a:endParaRPr sz="105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nodeType="withEffect">
                                  <p:stCondLst>
                                    <p:cond delay="0"/>
                                  </p:stCondLst>
                                  <p:childTnLst>
                                    <p:set>
                                      <p:cBhvr>
                                        <p:cTn id="9" dur="1" fill="hold">
                                          <p:stCondLst>
                                            <p:cond delay="0"/>
                                          </p:stCondLst>
                                        </p:cTn>
                                        <p:tgtEl>
                                          <p:spTgt spid="206"/>
                                        </p:tgtEl>
                                        <p:attrNameLst>
                                          <p:attrName>style.visibility</p:attrName>
                                        </p:attrNameLst>
                                      </p:cBhvr>
                                      <p:to>
                                        <p:strVal val="visible"/>
                                      </p:to>
                                    </p:set>
                                    <p:animEffect transition="in" filter="fade">
                                      <p:cBhvr>
                                        <p:cTn id="10" dur="500"/>
                                        <p:tgtEl>
                                          <p:spTgt spid="206"/>
                                        </p:tgtEl>
                                      </p:cBhvr>
                                    </p:animEffect>
                                  </p:childTnLst>
                                </p:cTn>
                              </p:par>
                              <p:par>
                                <p:cTn id="11" presetID="10" presetClass="entr" presetSubtype="0" fill="hold" nodeType="withEffect">
                                  <p:stCondLst>
                                    <p:cond delay="0"/>
                                  </p:stCondLst>
                                  <p:childTnLst>
                                    <p:set>
                                      <p:cBhvr>
                                        <p:cTn id="12" dur="1" fill="hold">
                                          <p:stCondLst>
                                            <p:cond delay="0"/>
                                          </p:stCondLst>
                                        </p:cTn>
                                        <p:tgtEl>
                                          <p:spTgt spid="207"/>
                                        </p:tgtEl>
                                        <p:attrNameLst>
                                          <p:attrName>style.visibility</p:attrName>
                                        </p:attrNameLst>
                                      </p:cBhvr>
                                      <p:to>
                                        <p:strVal val="visible"/>
                                      </p:to>
                                    </p:set>
                                    <p:animEffect transition="in" filter="fade">
                                      <p:cBhvr>
                                        <p:cTn id="13" dur="500"/>
                                        <p:tgtEl>
                                          <p:spTgt spid="207"/>
                                        </p:tgtEl>
                                      </p:cBhvr>
                                    </p:animEffect>
                                  </p:childTnLst>
                                </p:cTn>
                              </p:par>
                              <p:par>
                                <p:cTn id="14" presetID="10" presetClass="entr" presetSubtype="0" fill="hold" nodeType="withEffect">
                                  <p:stCondLst>
                                    <p:cond delay="0"/>
                                  </p:stCondLst>
                                  <p:childTnLst>
                                    <p:set>
                                      <p:cBhvr>
                                        <p:cTn id="15" dur="1" fill="hold">
                                          <p:stCondLst>
                                            <p:cond delay="0"/>
                                          </p:stCondLst>
                                        </p:cTn>
                                        <p:tgtEl>
                                          <p:spTgt spid="201"/>
                                        </p:tgtEl>
                                        <p:attrNameLst>
                                          <p:attrName>style.visibility</p:attrName>
                                        </p:attrNameLst>
                                      </p:cBhvr>
                                      <p:to>
                                        <p:strVal val="visible"/>
                                      </p:to>
                                    </p:set>
                                    <p:animEffect transition="in" filter="fade">
                                      <p:cBhvr>
                                        <p:cTn id="16" dur="500"/>
                                        <p:tgtEl>
                                          <p:spTgt spid="201"/>
                                        </p:tgtEl>
                                      </p:cBhvr>
                                    </p:animEffect>
                                  </p:childTnLst>
                                </p:cTn>
                              </p:par>
                              <p:par>
                                <p:cTn id="17" presetID="10" presetClass="entr" presetSubtype="0" fill="hold"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500"/>
                                        <p:tgtEl>
                                          <p:spTgt spid="202"/>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4E97"/>
        </a:solidFill>
        <a:effectLst/>
      </p:bgPr>
    </p:bg>
    <p:spTree>
      <p:nvGrpSpPr>
        <p:cNvPr id="1" name="Shape 216"/>
        <p:cNvGrpSpPr/>
        <p:nvPr/>
      </p:nvGrpSpPr>
      <p:grpSpPr>
        <a:xfrm>
          <a:off x="0" y="0"/>
          <a:ext cx="0" cy="0"/>
          <a:chOff x="0" y="0"/>
          <a:chExt cx="0" cy="0"/>
        </a:xfrm>
      </p:grpSpPr>
      <p:sp>
        <p:nvSpPr>
          <p:cNvPr id="218" name="Google Shape;218;p21"/>
          <p:cNvSpPr txBox="1"/>
          <p:nvPr/>
        </p:nvSpPr>
        <p:spPr>
          <a:xfrm>
            <a:off x="4624405" y="478780"/>
            <a:ext cx="8664550" cy="6647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600" b="0" i="0" u="none" strike="noStrike" cap="none" dirty="0">
                <a:solidFill>
                  <a:srgbClr val="FFFFFF"/>
                </a:solidFill>
                <a:latin typeface="Libre Baskerville"/>
                <a:ea typeface="Libre Baskerville"/>
                <a:cs typeface="Libre Baskerville"/>
                <a:sym typeface="Libre Baskerville"/>
              </a:rPr>
              <a:t>Distribution of Numeric Features</a:t>
            </a:r>
            <a:endParaRPr sz="600" dirty="0"/>
          </a:p>
        </p:txBody>
      </p:sp>
      <p:cxnSp>
        <p:nvCxnSpPr>
          <p:cNvPr id="219" name="Google Shape;219;p21"/>
          <p:cNvCxnSpPr/>
          <p:nvPr/>
        </p:nvCxnSpPr>
        <p:spPr>
          <a:xfrm>
            <a:off x="-2592061" y="1021705"/>
            <a:ext cx="6492240" cy="0"/>
          </a:xfrm>
          <a:prstGeom prst="straightConnector1">
            <a:avLst/>
          </a:prstGeom>
          <a:noFill/>
          <a:ln w="38100" cap="flat" cmpd="sng">
            <a:solidFill>
              <a:srgbClr val="FFFFFF"/>
            </a:solidFill>
            <a:prstDash val="solid"/>
            <a:round/>
            <a:headEnd type="none" w="sm" len="sm"/>
            <a:tailEnd type="none" w="sm" len="sm"/>
          </a:ln>
        </p:spPr>
      </p:cxnSp>
      <p:cxnSp>
        <p:nvCxnSpPr>
          <p:cNvPr id="220" name="Google Shape;220;p21"/>
          <p:cNvCxnSpPr/>
          <p:nvPr/>
        </p:nvCxnSpPr>
        <p:spPr>
          <a:xfrm>
            <a:off x="14013180" y="983605"/>
            <a:ext cx="6492240" cy="0"/>
          </a:xfrm>
          <a:prstGeom prst="straightConnector1">
            <a:avLst/>
          </a:prstGeom>
          <a:noFill/>
          <a:ln w="38100" cap="flat" cmpd="sng">
            <a:solidFill>
              <a:srgbClr val="FFFFFF"/>
            </a:solidFill>
            <a:prstDash val="solid"/>
            <a:round/>
            <a:headEnd type="none" w="sm" len="sm"/>
            <a:tailEnd type="none" w="sm" len="sm"/>
          </a:ln>
        </p:spPr>
      </p:cxnSp>
      <p:pic>
        <p:nvPicPr>
          <p:cNvPr id="5" name="Picture 4" descr="A screenshot of a computer">
            <a:extLst>
              <a:ext uri="{FF2B5EF4-FFF2-40B4-BE49-F238E27FC236}">
                <a16:creationId xmlns:a16="http://schemas.microsoft.com/office/drawing/2014/main" id="{E6CCD816-0B26-3F09-BD5C-0C07A5D95F68}"/>
              </a:ext>
            </a:extLst>
          </p:cNvPr>
          <p:cNvPicPr>
            <a:picLocks noChangeAspect="1"/>
          </p:cNvPicPr>
          <p:nvPr/>
        </p:nvPicPr>
        <p:blipFill>
          <a:blip r:embed="rId3"/>
          <a:srcRect l="20348" t="44943" r="31643" b="1839"/>
          <a:stretch/>
        </p:blipFill>
        <p:spPr>
          <a:xfrm>
            <a:off x="859775" y="1560673"/>
            <a:ext cx="7816632" cy="465724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69BFD3DE-32FA-C6C1-78C4-50F2E00A0D97}"/>
              </a:ext>
            </a:extLst>
          </p:cNvPr>
          <p:cNvPicPr>
            <a:picLocks noChangeAspect="1"/>
          </p:cNvPicPr>
          <p:nvPr/>
        </p:nvPicPr>
        <p:blipFill>
          <a:blip r:embed="rId4"/>
          <a:srcRect l="22884" t="25203" r="20270" b="9140"/>
          <a:stretch/>
        </p:blipFill>
        <p:spPr>
          <a:xfrm>
            <a:off x="9231133" y="4500568"/>
            <a:ext cx="7849620" cy="5099778"/>
          </a:xfrm>
          <a:prstGeom prst="rect">
            <a:avLst/>
          </a:prstGeom>
        </p:spPr>
      </p:pic>
      <p:sp>
        <p:nvSpPr>
          <p:cNvPr id="12" name="Google Shape;201;p20">
            <a:extLst>
              <a:ext uri="{FF2B5EF4-FFF2-40B4-BE49-F238E27FC236}">
                <a16:creationId xmlns:a16="http://schemas.microsoft.com/office/drawing/2014/main" id="{EDA51A75-E390-EE2B-EF9C-390BD1616A4B}"/>
              </a:ext>
            </a:extLst>
          </p:cNvPr>
          <p:cNvSpPr txBox="1"/>
          <p:nvPr/>
        </p:nvSpPr>
        <p:spPr>
          <a:xfrm>
            <a:off x="9231133" y="1852576"/>
            <a:ext cx="7849619" cy="1938992"/>
          </a:xfrm>
          <a:prstGeom prst="rect">
            <a:avLst/>
          </a:prstGeom>
          <a:noFill/>
          <a:ln>
            <a:noFill/>
          </a:ln>
        </p:spPr>
        <p:txBody>
          <a:bodyPr spcFirstLastPara="1" wrap="square" lIns="0" tIns="0" rIns="0" bIns="0" anchor="t" anchorCtr="0">
            <a:spAutoFit/>
          </a:bodyPr>
          <a:lstStyle/>
          <a:p>
            <a:pPr>
              <a:lnSpc>
                <a:spcPct val="140016"/>
              </a:lnSpc>
              <a:buClr>
                <a:schemeClr val="bg1"/>
              </a:buClr>
            </a:pPr>
            <a:r>
              <a:rPr lang="en-US" sz="2400" b="1" u="sng" dirty="0">
                <a:solidFill>
                  <a:srgbClr val="FFFFFF"/>
                </a:solidFill>
                <a:latin typeface="Libre Franklin Light"/>
                <a:ea typeface="Libre Franklin Light"/>
                <a:cs typeface="Libre Franklin Light"/>
                <a:sym typeface="Libre Franklin Light"/>
              </a:rPr>
              <a:t>Clean Variables</a:t>
            </a:r>
          </a:p>
          <a:p>
            <a:pPr marL="342900" indent="-342900">
              <a:lnSpc>
                <a:spcPct val="140016"/>
              </a:lnSpc>
              <a:buClr>
                <a:schemeClr val="bg1"/>
              </a:buClr>
              <a:buFont typeface="Arial" panose="020B0604020202020204" pitchFamily="34" charset="0"/>
              <a:buChar char="•"/>
            </a:pPr>
            <a:r>
              <a:rPr lang="en-US" sz="2200" b="1" dirty="0">
                <a:solidFill>
                  <a:srgbClr val="FFFFFF"/>
                </a:solidFill>
                <a:latin typeface="Libre Franklin Light"/>
                <a:ea typeface="Libre Franklin Light"/>
                <a:cs typeface="Libre Franklin Light"/>
                <a:sym typeface="Libre Franklin Light"/>
              </a:rPr>
              <a:t>Age</a:t>
            </a:r>
            <a:r>
              <a:rPr lang="en-US" sz="2200" dirty="0">
                <a:solidFill>
                  <a:srgbClr val="FFFFFF"/>
                </a:solidFill>
                <a:latin typeface="Libre Franklin Light"/>
                <a:ea typeface="Libre Franklin Light"/>
                <a:cs typeface="Libre Franklin Light"/>
                <a:sym typeface="Libre Franklin Light"/>
              </a:rPr>
              <a:t>, </a:t>
            </a:r>
            <a:r>
              <a:rPr lang="en-US" sz="2200" b="1" dirty="0">
                <a:solidFill>
                  <a:srgbClr val="FFFFFF"/>
                </a:solidFill>
                <a:latin typeface="Libre Franklin Light"/>
                <a:ea typeface="Libre Franklin Light"/>
                <a:cs typeface="Libre Franklin Light"/>
                <a:sym typeface="Libre Franklin Light"/>
              </a:rPr>
              <a:t>weight</a:t>
            </a:r>
            <a:r>
              <a:rPr lang="en-US" sz="2200" dirty="0">
                <a:solidFill>
                  <a:srgbClr val="FFFFFF"/>
                </a:solidFill>
                <a:latin typeface="Libre Franklin Light"/>
                <a:ea typeface="Libre Franklin Light"/>
                <a:cs typeface="Libre Franklin Light"/>
                <a:sym typeface="Libre Franklin Light"/>
              </a:rPr>
              <a:t>, and </a:t>
            </a:r>
            <a:r>
              <a:rPr lang="en-US" sz="2200" b="1" dirty="0">
                <a:solidFill>
                  <a:srgbClr val="FFFFFF"/>
                </a:solidFill>
                <a:latin typeface="Libre Franklin Light"/>
                <a:ea typeface="Libre Franklin Light"/>
                <a:cs typeface="Libre Franklin Light"/>
                <a:sym typeface="Libre Franklin Light"/>
              </a:rPr>
              <a:t>height </a:t>
            </a:r>
            <a:r>
              <a:rPr lang="en-US" sz="2200" dirty="0">
                <a:solidFill>
                  <a:srgbClr val="FFFFFF"/>
                </a:solidFill>
                <a:latin typeface="Libre Franklin Light"/>
                <a:ea typeface="Libre Franklin Light"/>
                <a:cs typeface="Libre Franklin Light"/>
                <a:sym typeface="Libre Franklin Light"/>
              </a:rPr>
              <a:t>distributions appear cleaner and can directly contribute to further analysis.</a:t>
            </a:r>
          </a:p>
          <a:p>
            <a:pPr marL="342900" indent="-342900">
              <a:lnSpc>
                <a:spcPct val="140016"/>
              </a:lnSpc>
              <a:buClr>
                <a:schemeClr val="bg1"/>
              </a:buClr>
              <a:buFont typeface="Arial" panose="020B0604020202020204" pitchFamily="34" charset="0"/>
              <a:buChar char="•"/>
            </a:pPr>
            <a:r>
              <a:rPr lang="en-US" sz="2200" dirty="0">
                <a:solidFill>
                  <a:srgbClr val="FFFFFF"/>
                </a:solidFill>
                <a:latin typeface="Libre Franklin Light"/>
                <a:ea typeface="Libre Franklin Light"/>
                <a:cs typeface="Libre Franklin Light"/>
              </a:rPr>
              <a:t>They are relatively well-distributed with minimal outliers.</a:t>
            </a:r>
            <a:endParaRPr sz="2200" dirty="0">
              <a:solidFill>
                <a:srgbClr val="FFFFFF"/>
              </a:solidFill>
              <a:latin typeface="Libre Franklin Light"/>
              <a:ea typeface="Libre Franklin Light"/>
              <a:cs typeface="Libre Franklin Light"/>
            </a:endParaRPr>
          </a:p>
        </p:txBody>
      </p:sp>
      <p:sp>
        <p:nvSpPr>
          <p:cNvPr id="14" name="Google Shape;201;p20">
            <a:extLst>
              <a:ext uri="{FF2B5EF4-FFF2-40B4-BE49-F238E27FC236}">
                <a16:creationId xmlns:a16="http://schemas.microsoft.com/office/drawing/2014/main" id="{D0C42BE2-986E-6BF7-4C89-C199314A4344}"/>
              </a:ext>
            </a:extLst>
          </p:cNvPr>
          <p:cNvSpPr txBox="1"/>
          <p:nvPr/>
        </p:nvSpPr>
        <p:spPr>
          <a:xfrm>
            <a:off x="859775" y="6979488"/>
            <a:ext cx="7849619" cy="2412968"/>
          </a:xfrm>
          <a:prstGeom prst="rect">
            <a:avLst/>
          </a:prstGeom>
          <a:noFill/>
          <a:ln>
            <a:noFill/>
          </a:ln>
        </p:spPr>
        <p:txBody>
          <a:bodyPr spcFirstLastPara="1" wrap="square" lIns="0" tIns="0" rIns="0" bIns="0" anchor="t" anchorCtr="0">
            <a:spAutoFit/>
          </a:bodyPr>
          <a:lstStyle/>
          <a:p>
            <a:pPr>
              <a:lnSpc>
                <a:spcPct val="140016"/>
              </a:lnSpc>
              <a:buClr>
                <a:schemeClr val="bg1"/>
              </a:buClr>
            </a:pPr>
            <a:r>
              <a:rPr lang="en-US" sz="2400" b="1" u="sng" dirty="0">
                <a:solidFill>
                  <a:srgbClr val="FFFFFF"/>
                </a:solidFill>
                <a:latin typeface="Libre Franklin Light"/>
                <a:ea typeface="Libre Franklin Light"/>
                <a:cs typeface="Libre Franklin Light"/>
                <a:sym typeface="Libre Franklin Light"/>
              </a:rPr>
              <a:t>Outliers</a:t>
            </a:r>
          </a:p>
          <a:p>
            <a:pPr marL="342900" indent="-342900">
              <a:lnSpc>
                <a:spcPct val="140016"/>
              </a:lnSpc>
              <a:buClr>
                <a:schemeClr val="bg1"/>
              </a:buClr>
              <a:buFont typeface="Arial" panose="020B0604020202020204" pitchFamily="34" charset="0"/>
              <a:buChar char="•"/>
            </a:pPr>
            <a:r>
              <a:rPr lang="en-US" sz="2200" dirty="0">
                <a:solidFill>
                  <a:srgbClr val="FFFFFF"/>
                </a:solidFill>
                <a:latin typeface="Libre Franklin Light"/>
                <a:ea typeface="Libre Franklin Light"/>
                <a:cs typeface="Libre Franklin Light"/>
                <a:sym typeface="Libre Franklin Light"/>
              </a:rPr>
              <a:t>Both </a:t>
            </a:r>
            <a:r>
              <a:rPr lang="en-US" sz="2200" b="1" dirty="0" err="1">
                <a:solidFill>
                  <a:srgbClr val="FFFFFF"/>
                </a:solidFill>
                <a:latin typeface="Libre Franklin Light"/>
                <a:ea typeface="Libre Franklin Light"/>
                <a:cs typeface="Libre Franklin Light"/>
                <a:sym typeface="Libre Franklin Light"/>
              </a:rPr>
              <a:t>ap_hi</a:t>
            </a:r>
            <a:r>
              <a:rPr lang="en-US" sz="2200" b="1" dirty="0">
                <a:solidFill>
                  <a:srgbClr val="FFFFFF"/>
                </a:solidFill>
                <a:latin typeface="Libre Franklin Light"/>
                <a:ea typeface="Libre Franklin Light"/>
                <a:cs typeface="Libre Franklin Light"/>
                <a:sym typeface="Libre Franklin Light"/>
              </a:rPr>
              <a:t> </a:t>
            </a:r>
            <a:r>
              <a:rPr lang="en-US" sz="2200" dirty="0">
                <a:solidFill>
                  <a:srgbClr val="FFFFFF"/>
                </a:solidFill>
                <a:latin typeface="Libre Franklin Light"/>
                <a:ea typeface="Libre Franklin Light"/>
                <a:cs typeface="Libre Franklin Light"/>
                <a:sym typeface="Libre Franklin Light"/>
              </a:rPr>
              <a:t>and </a:t>
            </a:r>
            <a:r>
              <a:rPr lang="en-US" sz="2200" b="1" dirty="0" err="1">
                <a:solidFill>
                  <a:srgbClr val="FFFFFF"/>
                </a:solidFill>
                <a:latin typeface="Libre Franklin Light"/>
                <a:ea typeface="Libre Franklin Light"/>
                <a:cs typeface="Libre Franklin Light"/>
                <a:sym typeface="Libre Franklin Light"/>
              </a:rPr>
              <a:t>ap_lo</a:t>
            </a:r>
            <a:r>
              <a:rPr lang="en-US" sz="2200" dirty="0">
                <a:solidFill>
                  <a:srgbClr val="FFFFFF"/>
                </a:solidFill>
                <a:latin typeface="Libre Franklin Light"/>
                <a:ea typeface="Libre Franklin Light"/>
                <a:cs typeface="Libre Franklin Light"/>
                <a:sym typeface="Libre Franklin Light"/>
              </a:rPr>
              <a:t> have numerous extreme outliers.</a:t>
            </a:r>
          </a:p>
          <a:p>
            <a:pPr marL="342900" indent="-342900">
              <a:lnSpc>
                <a:spcPct val="140016"/>
              </a:lnSpc>
              <a:buClr>
                <a:schemeClr val="bg1"/>
              </a:buClr>
              <a:buFont typeface="Arial" panose="020B0604020202020204" pitchFamily="34" charset="0"/>
              <a:buChar char="•"/>
            </a:pPr>
            <a:r>
              <a:rPr lang="en-US" sz="2200" dirty="0">
                <a:solidFill>
                  <a:srgbClr val="FFFFFF"/>
                </a:solidFill>
                <a:latin typeface="Libre Franklin Light"/>
                <a:ea typeface="Libre Franklin Light"/>
                <a:cs typeface="Libre Franklin Light"/>
                <a:sym typeface="Libre Franklin Light"/>
              </a:rPr>
              <a:t>This suggests data quality issues or incorrect entries that require cleaning.</a:t>
            </a:r>
          </a:p>
          <a:p>
            <a:pPr marL="342900" indent="-342900">
              <a:lnSpc>
                <a:spcPct val="140016"/>
              </a:lnSpc>
              <a:buClr>
                <a:schemeClr val="bg1"/>
              </a:buClr>
              <a:buFont typeface="Arial" panose="020B0604020202020204" pitchFamily="34" charset="0"/>
              <a:buChar char="•"/>
            </a:pPr>
            <a:endParaRPr sz="2200" dirty="0">
              <a:solidFill>
                <a:srgbClr val="FFFFFF"/>
              </a:solidFill>
              <a:latin typeface="Libre Franklin Light"/>
              <a:ea typeface="Libre Franklin Light"/>
              <a:cs typeface="Libre Franklin Light"/>
            </a:endParaRPr>
          </a:p>
        </p:txBody>
      </p:sp>
      <p:grpSp>
        <p:nvGrpSpPr>
          <p:cNvPr id="17" name="Group 16">
            <a:extLst>
              <a:ext uri="{FF2B5EF4-FFF2-40B4-BE49-F238E27FC236}">
                <a16:creationId xmlns:a16="http://schemas.microsoft.com/office/drawing/2014/main" id="{BE4CAC09-6A4D-D2F0-912D-A9A5D80BECD8}"/>
              </a:ext>
            </a:extLst>
          </p:cNvPr>
          <p:cNvGrpSpPr/>
          <p:nvPr/>
        </p:nvGrpSpPr>
        <p:grpSpPr>
          <a:xfrm>
            <a:off x="7239615" y="9486111"/>
            <a:ext cx="1904385" cy="644218"/>
            <a:chOff x="7981950" y="9308116"/>
            <a:chExt cx="1904385" cy="644218"/>
          </a:xfrm>
        </p:grpSpPr>
        <p:pic>
          <p:nvPicPr>
            <p:cNvPr id="18" name="Picture 17" descr="Blue text on a black background">
              <a:extLst>
                <a:ext uri="{FF2B5EF4-FFF2-40B4-BE49-F238E27FC236}">
                  <a16:creationId xmlns:a16="http://schemas.microsoft.com/office/drawing/2014/main" id="{B3F3A6C8-8E29-F288-AB5E-E61DF4274DBF}"/>
                </a:ext>
              </a:extLst>
            </p:cNvPr>
            <p:cNvPicPr>
              <a:picLocks noChangeAspect="1"/>
            </p:cNvPicPr>
            <p:nvPr/>
          </p:nvPicPr>
          <p:blipFill>
            <a:blip r:embed="rId5">
              <a:duotone>
                <a:schemeClr val="accent5">
                  <a:shade val="45000"/>
                  <a:satMod val="135000"/>
                </a:schemeClr>
                <a:prstClr val="white"/>
              </a:duotone>
            </a:blip>
            <a:stretch>
              <a:fillRect/>
            </a:stretch>
          </p:blipFill>
          <p:spPr>
            <a:xfrm>
              <a:off x="8249539" y="9308116"/>
              <a:ext cx="1636796" cy="644218"/>
            </a:xfrm>
            <a:prstGeom prst="rect">
              <a:avLst/>
            </a:prstGeom>
          </p:spPr>
        </p:pic>
        <p:sp>
          <p:nvSpPr>
            <p:cNvPr id="19" name="TextBox 18">
              <a:extLst>
                <a:ext uri="{FF2B5EF4-FFF2-40B4-BE49-F238E27FC236}">
                  <a16:creationId xmlns:a16="http://schemas.microsoft.com/office/drawing/2014/main" id="{CF70D0AB-AE01-3ADB-5F13-1C73BC8C8A0C}"/>
                </a:ext>
              </a:extLst>
            </p:cNvPr>
            <p:cNvSpPr txBox="1"/>
            <p:nvPr/>
          </p:nvSpPr>
          <p:spPr>
            <a:xfrm>
              <a:off x="7981950" y="9339397"/>
              <a:ext cx="326728" cy="523220"/>
            </a:xfrm>
            <a:prstGeom prst="rect">
              <a:avLst/>
            </a:prstGeom>
            <a:noFill/>
          </p:spPr>
          <p:txBody>
            <a:bodyPr wrap="square" rtlCol="0">
              <a:spAutoFit/>
            </a:bodyPr>
            <a:lstStyle/>
            <a:p>
              <a:r>
                <a:rPr lang="en-US" sz="2800" dirty="0">
                  <a:solidFill>
                    <a:schemeClr val="bg1"/>
                  </a:solidFill>
                  <a:latin typeface="Libre Franklin" pitchFamily="2" charset="0"/>
                </a:rPr>
                <a:t>7</a:t>
              </a:r>
              <a:endParaRPr lang="en-ZA" sz="2800" dirty="0">
                <a:solidFill>
                  <a:schemeClr val="bg1"/>
                </a:solidFill>
                <a:latin typeface="Libre Franklin" pitchFamily="2" charset="0"/>
              </a:endParaRPr>
            </a:p>
          </p:txBody>
        </p:sp>
      </p:grpSp>
      <p:pic>
        <p:nvPicPr>
          <p:cNvPr id="20" name="Picture 19" descr="A logo with blue paw prints">
            <a:extLst>
              <a:ext uri="{FF2B5EF4-FFF2-40B4-BE49-F238E27FC236}">
                <a16:creationId xmlns:a16="http://schemas.microsoft.com/office/drawing/2014/main" id="{29A19F57-4102-E5C3-E27B-E11CDC2EFFE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t="25307" b="23680"/>
          <a:stretch/>
        </p:blipFill>
        <p:spPr>
          <a:xfrm>
            <a:off x="413353" y="149436"/>
            <a:ext cx="2717998" cy="7786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500"/>
                                        <p:tgtEl>
                                          <p:spTgt spid="218"/>
                                        </p:tgtEl>
                                      </p:cBhvr>
                                    </p:animEffect>
                                  </p:childTnLst>
                                </p:cTn>
                              </p:par>
                              <p:par>
                                <p:cTn id="8" presetID="10" presetClass="entr" presetSubtype="0" fill="hold" nodeType="withEffect">
                                  <p:stCondLst>
                                    <p:cond delay="0"/>
                                  </p:stCondLst>
                                  <p:childTnLst>
                                    <p:set>
                                      <p:cBhvr>
                                        <p:cTn id="9" dur="1" fill="hold">
                                          <p:stCondLst>
                                            <p:cond delay="0"/>
                                          </p:stCondLst>
                                        </p:cTn>
                                        <p:tgtEl>
                                          <p:spTgt spid="219"/>
                                        </p:tgtEl>
                                        <p:attrNameLst>
                                          <p:attrName>style.visibility</p:attrName>
                                        </p:attrNameLst>
                                      </p:cBhvr>
                                      <p:to>
                                        <p:strVal val="visible"/>
                                      </p:to>
                                    </p:set>
                                    <p:animEffect transition="in" filter="fade">
                                      <p:cBhvr>
                                        <p:cTn id="10" dur="500"/>
                                        <p:tgtEl>
                                          <p:spTgt spid="219"/>
                                        </p:tgtEl>
                                      </p:cBhvr>
                                    </p:animEffect>
                                  </p:childTnLst>
                                </p:cTn>
                              </p:par>
                              <p:par>
                                <p:cTn id="11" presetID="10" presetClass="entr" presetSubtype="0" fill="hold" nodeType="withEffect">
                                  <p:stCondLst>
                                    <p:cond delay="0"/>
                                  </p:stCondLst>
                                  <p:childTnLst>
                                    <p:set>
                                      <p:cBhvr>
                                        <p:cTn id="12" dur="1" fill="hold">
                                          <p:stCondLst>
                                            <p:cond delay="0"/>
                                          </p:stCondLst>
                                        </p:cTn>
                                        <p:tgtEl>
                                          <p:spTgt spid="220"/>
                                        </p:tgtEl>
                                        <p:attrNameLst>
                                          <p:attrName>style.visibility</p:attrName>
                                        </p:attrNameLst>
                                      </p:cBhvr>
                                      <p:to>
                                        <p:strVal val="visible"/>
                                      </p:to>
                                    </p:set>
                                    <p:animEffect transition="in" filter="fade">
                                      <p:cBhvr>
                                        <p:cTn id="13" dur="500"/>
                                        <p:tgtEl>
                                          <p:spTgt spid="220"/>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4E97"/>
        </a:solidFill>
        <a:effectLst/>
      </p:bgPr>
    </p:bg>
    <p:spTree>
      <p:nvGrpSpPr>
        <p:cNvPr id="1" name="Shape 216">
          <a:extLst>
            <a:ext uri="{FF2B5EF4-FFF2-40B4-BE49-F238E27FC236}">
              <a16:creationId xmlns:a16="http://schemas.microsoft.com/office/drawing/2014/main" id="{A25A0327-B0F0-C613-816C-3058C1BFFC22}"/>
            </a:ext>
          </a:extLst>
        </p:cNvPr>
        <p:cNvGrpSpPr/>
        <p:nvPr/>
      </p:nvGrpSpPr>
      <p:grpSpPr>
        <a:xfrm>
          <a:off x="0" y="0"/>
          <a:ext cx="0" cy="0"/>
          <a:chOff x="0" y="0"/>
          <a:chExt cx="0" cy="0"/>
        </a:xfrm>
      </p:grpSpPr>
      <p:sp>
        <p:nvSpPr>
          <p:cNvPr id="218" name="Google Shape;218;p21">
            <a:extLst>
              <a:ext uri="{FF2B5EF4-FFF2-40B4-BE49-F238E27FC236}">
                <a16:creationId xmlns:a16="http://schemas.microsoft.com/office/drawing/2014/main" id="{90E45DCC-B95F-0024-9E8E-024CFE41106F}"/>
              </a:ext>
            </a:extLst>
          </p:cNvPr>
          <p:cNvSpPr txBox="1"/>
          <p:nvPr/>
        </p:nvSpPr>
        <p:spPr>
          <a:xfrm>
            <a:off x="4624405" y="478780"/>
            <a:ext cx="8664550" cy="6647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600" b="0" i="0" u="none" strike="noStrike" cap="none" dirty="0">
                <a:solidFill>
                  <a:srgbClr val="FFFFFF"/>
                </a:solidFill>
                <a:latin typeface="Libre Baskerville"/>
                <a:ea typeface="Libre Baskerville"/>
                <a:cs typeface="Libre Baskerville"/>
                <a:sym typeface="Libre Baskerville"/>
              </a:rPr>
              <a:t>Distribution of Categorical Features</a:t>
            </a:r>
            <a:endParaRPr sz="600" dirty="0"/>
          </a:p>
        </p:txBody>
      </p:sp>
      <p:cxnSp>
        <p:nvCxnSpPr>
          <p:cNvPr id="219" name="Google Shape;219;p21">
            <a:extLst>
              <a:ext uri="{FF2B5EF4-FFF2-40B4-BE49-F238E27FC236}">
                <a16:creationId xmlns:a16="http://schemas.microsoft.com/office/drawing/2014/main" id="{3EDC8A00-9471-11D4-FFFA-8EADB3F0EF40}"/>
              </a:ext>
            </a:extLst>
          </p:cNvPr>
          <p:cNvCxnSpPr/>
          <p:nvPr/>
        </p:nvCxnSpPr>
        <p:spPr>
          <a:xfrm>
            <a:off x="-2592061" y="1021705"/>
            <a:ext cx="6492240" cy="0"/>
          </a:xfrm>
          <a:prstGeom prst="straightConnector1">
            <a:avLst/>
          </a:prstGeom>
          <a:noFill/>
          <a:ln w="38100" cap="flat" cmpd="sng">
            <a:solidFill>
              <a:srgbClr val="FFFFFF"/>
            </a:solidFill>
            <a:prstDash val="solid"/>
            <a:round/>
            <a:headEnd type="none" w="sm" len="sm"/>
            <a:tailEnd type="none" w="sm" len="sm"/>
          </a:ln>
        </p:spPr>
      </p:cxnSp>
      <p:cxnSp>
        <p:nvCxnSpPr>
          <p:cNvPr id="220" name="Google Shape;220;p21">
            <a:extLst>
              <a:ext uri="{FF2B5EF4-FFF2-40B4-BE49-F238E27FC236}">
                <a16:creationId xmlns:a16="http://schemas.microsoft.com/office/drawing/2014/main" id="{6E228115-0BF5-3949-B41F-3B168BC841B2}"/>
              </a:ext>
            </a:extLst>
          </p:cNvPr>
          <p:cNvCxnSpPr/>
          <p:nvPr/>
        </p:nvCxnSpPr>
        <p:spPr>
          <a:xfrm>
            <a:off x="14013180" y="983605"/>
            <a:ext cx="6492240" cy="0"/>
          </a:xfrm>
          <a:prstGeom prst="straightConnector1">
            <a:avLst/>
          </a:prstGeom>
          <a:noFill/>
          <a:ln w="38100" cap="flat" cmpd="sng">
            <a:solidFill>
              <a:srgbClr val="FFFFFF"/>
            </a:solidFill>
            <a:prstDash val="solid"/>
            <a:round/>
            <a:headEnd type="none" w="sm" len="sm"/>
            <a:tailEnd type="none" w="sm" len="sm"/>
          </a:ln>
        </p:spPr>
      </p:cxnSp>
      <p:pic>
        <p:nvPicPr>
          <p:cNvPr id="3" name="Picture 2" descr="A screenshot of a computer">
            <a:extLst>
              <a:ext uri="{FF2B5EF4-FFF2-40B4-BE49-F238E27FC236}">
                <a16:creationId xmlns:a16="http://schemas.microsoft.com/office/drawing/2014/main" id="{293CAA23-470B-D0CB-CB9E-8C1C1A8E09DE}"/>
              </a:ext>
            </a:extLst>
          </p:cNvPr>
          <p:cNvPicPr>
            <a:picLocks noChangeAspect="1"/>
          </p:cNvPicPr>
          <p:nvPr/>
        </p:nvPicPr>
        <p:blipFill>
          <a:blip r:embed="rId3"/>
          <a:srcRect l="20348" t="29130" r="16821" b="16886"/>
          <a:stretch/>
        </p:blipFill>
        <p:spPr>
          <a:xfrm>
            <a:off x="3528823" y="1469268"/>
            <a:ext cx="10855713" cy="5013320"/>
          </a:xfrm>
          <a:prstGeom prst="rect">
            <a:avLst/>
          </a:prstGeom>
        </p:spPr>
      </p:pic>
      <p:sp>
        <p:nvSpPr>
          <p:cNvPr id="4" name="Google Shape;201;p20">
            <a:extLst>
              <a:ext uri="{FF2B5EF4-FFF2-40B4-BE49-F238E27FC236}">
                <a16:creationId xmlns:a16="http://schemas.microsoft.com/office/drawing/2014/main" id="{353462AF-6D85-6E25-A2B0-19FD84B2407C}"/>
              </a:ext>
            </a:extLst>
          </p:cNvPr>
          <p:cNvSpPr txBox="1"/>
          <p:nvPr/>
        </p:nvSpPr>
        <p:spPr>
          <a:xfrm>
            <a:off x="859775" y="6979488"/>
            <a:ext cx="16897873" cy="1895904"/>
          </a:xfrm>
          <a:prstGeom prst="rect">
            <a:avLst/>
          </a:prstGeom>
          <a:noFill/>
          <a:ln>
            <a:noFill/>
          </a:ln>
        </p:spPr>
        <p:txBody>
          <a:bodyPr spcFirstLastPara="1" wrap="square" lIns="0" tIns="0" rIns="0" bIns="0" anchor="t" anchorCtr="0">
            <a:spAutoFit/>
          </a:bodyPr>
          <a:lstStyle/>
          <a:p>
            <a:pPr marL="342900" indent="-342900">
              <a:lnSpc>
                <a:spcPct val="140016"/>
              </a:lnSpc>
              <a:buClr>
                <a:schemeClr val="bg1"/>
              </a:buClr>
              <a:buFont typeface="Arial" panose="020B0604020202020204" pitchFamily="34" charset="0"/>
              <a:buChar char="•"/>
            </a:pPr>
            <a:r>
              <a:rPr lang="en-US" sz="2200" dirty="0">
                <a:solidFill>
                  <a:srgbClr val="FFFFFF"/>
                </a:solidFill>
                <a:latin typeface="Libre Franklin Light"/>
                <a:ea typeface="Libre Franklin Light"/>
                <a:cs typeface="Libre Franklin Light"/>
                <a:sym typeface="Libre Franklin Light"/>
              </a:rPr>
              <a:t>The dataset shows clear imbalances in categorical variables, with certain behaviors (e.g., </a:t>
            </a:r>
            <a:r>
              <a:rPr lang="en-US" sz="2200" b="1" dirty="0">
                <a:solidFill>
                  <a:srgbClr val="FFFFFF"/>
                </a:solidFill>
                <a:latin typeface="Libre Franklin Light"/>
                <a:ea typeface="Libre Franklin Light"/>
                <a:cs typeface="Libre Franklin Light"/>
                <a:sym typeface="Libre Franklin Light"/>
              </a:rPr>
              <a:t>smoking</a:t>
            </a:r>
            <a:r>
              <a:rPr lang="en-US" sz="2200" dirty="0">
                <a:solidFill>
                  <a:srgbClr val="FFFFFF"/>
                </a:solidFill>
                <a:latin typeface="Libre Franklin Light"/>
                <a:ea typeface="Libre Franklin Light"/>
                <a:cs typeface="Libre Franklin Light"/>
                <a:sym typeface="Libre Franklin Light"/>
              </a:rPr>
              <a:t>, </a:t>
            </a:r>
            <a:r>
              <a:rPr lang="en-US" sz="2200" b="1" dirty="0">
                <a:solidFill>
                  <a:srgbClr val="FFFFFF"/>
                </a:solidFill>
                <a:latin typeface="Libre Franklin Light"/>
                <a:ea typeface="Libre Franklin Light"/>
                <a:cs typeface="Libre Franklin Light"/>
                <a:sym typeface="Libre Franklin Light"/>
              </a:rPr>
              <a:t>drinking</a:t>
            </a:r>
            <a:r>
              <a:rPr lang="en-US" sz="2200" dirty="0">
                <a:solidFill>
                  <a:srgbClr val="FFFFFF"/>
                </a:solidFill>
                <a:latin typeface="Libre Franklin Light"/>
                <a:ea typeface="Libre Franklin Light"/>
                <a:cs typeface="Libre Franklin Light"/>
                <a:sym typeface="Libre Franklin Light"/>
              </a:rPr>
              <a:t>) and conditions (e.g., </a:t>
            </a:r>
            <a:r>
              <a:rPr lang="en-US" sz="2200" b="1" dirty="0">
                <a:solidFill>
                  <a:srgbClr val="FFFFFF"/>
                </a:solidFill>
                <a:latin typeface="Libre Franklin Light"/>
                <a:ea typeface="Libre Franklin Light"/>
                <a:cs typeface="Libre Franklin Light"/>
                <a:sym typeface="Libre Franklin Light"/>
              </a:rPr>
              <a:t>high glucose</a:t>
            </a:r>
            <a:r>
              <a:rPr lang="en-US" sz="2200" dirty="0">
                <a:solidFill>
                  <a:srgbClr val="FFFFFF"/>
                </a:solidFill>
                <a:latin typeface="Libre Franklin Light"/>
                <a:ea typeface="Libre Franklin Light"/>
                <a:cs typeface="Libre Franklin Light"/>
                <a:sym typeface="Libre Franklin Light"/>
              </a:rPr>
              <a:t> or </a:t>
            </a:r>
            <a:r>
              <a:rPr lang="en-US" sz="2200" b="1" dirty="0">
                <a:solidFill>
                  <a:srgbClr val="FFFFFF"/>
                </a:solidFill>
                <a:latin typeface="Libre Franklin Light"/>
                <a:ea typeface="Libre Franklin Light"/>
                <a:cs typeface="Libre Franklin Light"/>
                <a:sym typeface="Libre Franklin Light"/>
              </a:rPr>
              <a:t>cholesterol</a:t>
            </a:r>
            <a:r>
              <a:rPr lang="en-US" sz="2200" dirty="0">
                <a:solidFill>
                  <a:srgbClr val="FFFFFF"/>
                </a:solidFill>
                <a:latin typeface="Libre Franklin Light"/>
                <a:ea typeface="Libre Franklin Light"/>
                <a:cs typeface="Libre Franklin Light"/>
                <a:sym typeface="Libre Franklin Light"/>
              </a:rPr>
              <a:t>) being relatively uncommon. </a:t>
            </a:r>
          </a:p>
          <a:p>
            <a:pPr marL="342900" indent="-342900">
              <a:lnSpc>
                <a:spcPct val="140016"/>
              </a:lnSpc>
              <a:buClr>
                <a:schemeClr val="bg1"/>
              </a:buClr>
              <a:buFont typeface="Arial" panose="020B0604020202020204" pitchFamily="34" charset="0"/>
              <a:buChar char="•"/>
            </a:pPr>
            <a:r>
              <a:rPr lang="en-US" sz="2200" dirty="0">
                <a:solidFill>
                  <a:srgbClr val="FFFFFF"/>
                </a:solidFill>
                <a:latin typeface="Libre Franklin Light"/>
                <a:ea typeface="Libre Franklin Light"/>
                <a:cs typeface="Libre Franklin Light"/>
                <a:sym typeface="Libre Franklin Light"/>
              </a:rPr>
              <a:t>The </a:t>
            </a:r>
            <a:r>
              <a:rPr lang="en-US" sz="2200" b="1" dirty="0">
                <a:solidFill>
                  <a:srgbClr val="FFFFFF"/>
                </a:solidFill>
                <a:latin typeface="Libre Franklin Light"/>
                <a:ea typeface="Libre Franklin Light"/>
                <a:cs typeface="Libre Franklin Light"/>
                <a:sym typeface="Libre Franklin Light"/>
              </a:rPr>
              <a:t>gender </a:t>
            </a:r>
            <a:r>
              <a:rPr lang="en-US" sz="2200" dirty="0">
                <a:solidFill>
                  <a:srgbClr val="FFFFFF"/>
                </a:solidFill>
                <a:latin typeface="Libre Franklin Light"/>
                <a:ea typeface="Libre Franklin Light"/>
                <a:cs typeface="Libre Franklin Light"/>
                <a:sym typeface="Libre Franklin Light"/>
              </a:rPr>
              <a:t>imbalance when interpreting findings may influence health trends.</a:t>
            </a:r>
          </a:p>
          <a:p>
            <a:pPr marL="342900" indent="-342900">
              <a:lnSpc>
                <a:spcPct val="140016"/>
              </a:lnSpc>
              <a:buClr>
                <a:schemeClr val="bg1"/>
              </a:buClr>
              <a:buFont typeface="Arial" panose="020B0604020202020204" pitchFamily="34" charset="0"/>
              <a:buChar char="•"/>
            </a:pPr>
            <a:endParaRPr sz="2200" dirty="0">
              <a:solidFill>
                <a:srgbClr val="FFFFFF"/>
              </a:solidFill>
              <a:latin typeface="Libre Franklin Light"/>
              <a:ea typeface="Libre Franklin Light"/>
              <a:cs typeface="Libre Franklin Light"/>
            </a:endParaRPr>
          </a:p>
        </p:txBody>
      </p:sp>
      <p:grpSp>
        <p:nvGrpSpPr>
          <p:cNvPr id="5" name="Group 4">
            <a:extLst>
              <a:ext uri="{FF2B5EF4-FFF2-40B4-BE49-F238E27FC236}">
                <a16:creationId xmlns:a16="http://schemas.microsoft.com/office/drawing/2014/main" id="{2221C5BA-85B2-B067-9CC5-AA97F1FE1528}"/>
              </a:ext>
            </a:extLst>
          </p:cNvPr>
          <p:cNvGrpSpPr/>
          <p:nvPr/>
        </p:nvGrpSpPr>
        <p:grpSpPr>
          <a:xfrm>
            <a:off x="7981950" y="9308116"/>
            <a:ext cx="1904385" cy="644218"/>
            <a:chOff x="7981950" y="9308116"/>
            <a:chExt cx="1904385" cy="644218"/>
          </a:xfrm>
        </p:grpSpPr>
        <p:pic>
          <p:nvPicPr>
            <p:cNvPr id="7" name="Picture 6" descr="Blue text on a black background">
              <a:extLst>
                <a:ext uri="{FF2B5EF4-FFF2-40B4-BE49-F238E27FC236}">
                  <a16:creationId xmlns:a16="http://schemas.microsoft.com/office/drawing/2014/main" id="{40FD3521-207D-C972-B550-6B3B893DA8C0}"/>
                </a:ext>
              </a:extLst>
            </p:cNvPr>
            <p:cNvPicPr>
              <a:picLocks noChangeAspect="1"/>
            </p:cNvPicPr>
            <p:nvPr/>
          </p:nvPicPr>
          <p:blipFill>
            <a:blip r:embed="rId4">
              <a:duotone>
                <a:schemeClr val="accent5">
                  <a:shade val="45000"/>
                  <a:satMod val="135000"/>
                </a:schemeClr>
                <a:prstClr val="white"/>
              </a:duotone>
            </a:blip>
            <a:stretch>
              <a:fillRect/>
            </a:stretch>
          </p:blipFill>
          <p:spPr>
            <a:xfrm>
              <a:off x="8249539" y="9308116"/>
              <a:ext cx="1636796" cy="644218"/>
            </a:xfrm>
            <a:prstGeom prst="rect">
              <a:avLst/>
            </a:prstGeom>
          </p:spPr>
        </p:pic>
        <p:sp>
          <p:nvSpPr>
            <p:cNvPr id="8" name="TextBox 7">
              <a:extLst>
                <a:ext uri="{FF2B5EF4-FFF2-40B4-BE49-F238E27FC236}">
                  <a16:creationId xmlns:a16="http://schemas.microsoft.com/office/drawing/2014/main" id="{462C6A55-DD1A-CB0C-F439-BD110F1CB82C}"/>
                </a:ext>
              </a:extLst>
            </p:cNvPr>
            <p:cNvSpPr txBox="1"/>
            <p:nvPr/>
          </p:nvSpPr>
          <p:spPr>
            <a:xfrm>
              <a:off x="7981950" y="9339397"/>
              <a:ext cx="326728" cy="523220"/>
            </a:xfrm>
            <a:prstGeom prst="rect">
              <a:avLst/>
            </a:prstGeom>
            <a:noFill/>
          </p:spPr>
          <p:txBody>
            <a:bodyPr wrap="square" rtlCol="0">
              <a:spAutoFit/>
            </a:bodyPr>
            <a:lstStyle/>
            <a:p>
              <a:r>
                <a:rPr lang="en-US" sz="2800" dirty="0">
                  <a:solidFill>
                    <a:schemeClr val="bg1"/>
                  </a:solidFill>
                  <a:latin typeface="Libre Franklin" pitchFamily="2" charset="0"/>
                </a:rPr>
                <a:t>8</a:t>
              </a:r>
              <a:endParaRPr lang="en-ZA" sz="2800" dirty="0">
                <a:solidFill>
                  <a:schemeClr val="bg1"/>
                </a:solidFill>
                <a:latin typeface="Libre Franklin" pitchFamily="2" charset="0"/>
              </a:endParaRPr>
            </a:p>
          </p:txBody>
        </p:sp>
      </p:grpSp>
      <p:pic>
        <p:nvPicPr>
          <p:cNvPr id="9" name="Picture 8" descr="A logo with blue paw prints">
            <a:extLst>
              <a:ext uri="{FF2B5EF4-FFF2-40B4-BE49-F238E27FC236}">
                <a16:creationId xmlns:a16="http://schemas.microsoft.com/office/drawing/2014/main" id="{52AE48FE-8ADB-4492-70DD-554B0C4D9C0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t="25307" b="23680"/>
          <a:stretch/>
        </p:blipFill>
        <p:spPr>
          <a:xfrm>
            <a:off x="413353" y="149436"/>
            <a:ext cx="2717998" cy="778614"/>
          </a:xfrm>
          <a:prstGeom prst="rect">
            <a:avLst/>
          </a:prstGeom>
        </p:spPr>
      </p:pic>
    </p:spTree>
    <p:extLst>
      <p:ext uri="{BB962C8B-B14F-4D97-AF65-F5344CB8AC3E}">
        <p14:creationId xmlns:p14="http://schemas.microsoft.com/office/powerpoint/2010/main" val="369537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500"/>
                                        <p:tgtEl>
                                          <p:spTgt spid="218"/>
                                        </p:tgtEl>
                                      </p:cBhvr>
                                    </p:animEffect>
                                  </p:childTnLst>
                                </p:cTn>
                              </p:par>
                              <p:par>
                                <p:cTn id="8" presetID="10" presetClass="entr" presetSubtype="0" fill="hold" nodeType="withEffect">
                                  <p:stCondLst>
                                    <p:cond delay="0"/>
                                  </p:stCondLst>
                                  <p:childTnLst>
                                    <p:set>
                                      <p:cBhvr>
                                        <p:cTn id="9" dur="1" fill="hold">
                                          <p:stCondLst>
                                            <p:cond delay="0"/>
                                          </p:stCondLst>
                                        </p:cTn>
                                        <p:tgtEl>
                                          <p:spTgt spid="219"/>
                                        </p:tgtEl>
                                        <p:attrNameLst>
                                          <p:attrName>style.visibility</p:attrName>
                                        </p:attrNameLst>
                                      </p:cBhvr>
                                      <p:to>
                                        <p:strVal val="visible"/>
                                      </p:to>
                                    </p:set>
                                    <p:animEffect transition="in" filter="fade">
                                      <p:cBhvr>
                                        <p:cTn id="10" dur="500"/>
                                        <p:tgtEl>
                                          <p:spTgt spid="219"/>
                                        </p:tgtEl>
                                      </p:cBhvr>
                                    </p:animEffect>
                                  </p:childTnLst>
                                </p:cTn>
                              </p:par>
                              <p:par>
                                <p:cTn id="11" presetID="10" presetClass="entr" presetSubtype="0" fill="hold" nodeType="withEffect">
                                  <p:stCondLst>
                                    <p:cond delay="0"/>
                                  </p:stCondLst>
                                  <p:childTnLst>
                                    <p:set>
                                      <p:cBhvr>
                                        <p:cTn id="12" dur="1" fill="hold">
                                          <p:stCondLst>
                                            <p:cond delay="0"/>
                                          </p:stCondLst>
                                        </p:cTn>
                                        <p:tgtEl>
                                          <p:spTgt spid="220"/>
                                        </p:tgtEl>
                                        <p:attrNameLst>
                                          <p:attrName>style.visibility</p:attrName>
                                        </p:attrNameLst>
                                      </p:cBhvr>
                                      <p:to>
                                        <p:strVal val="visible"/>
                                      </p:to>
                                    </p:set>
                                    <p:animEffect transition="in" filter="fade">
                                      <p:cBhvr>
                                        <p:cTn id="13" dur="500"/>
                                        <p:tgtEl>
                                          <p:spTgt spid="220"/>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4" name="Google Shape;166;p18">
            <a:extLst>
              <a:ext uri="{FF2B5EF4-FFF2-40B4-BE49-F238E27FC236}">
                <a16:creationId xmlns:a16="http://schemas.microsoft.com/office/drawing/2014/main" id="{E42B5CC2-E611-1D47-9229-4E99D63F7974}"/>
              </a:ext>
            </a:extLst>
          </p:cNvPr>
          <p:cNvSpPr/>
          <p:nvPr/>
        </p:nvSpPr>
        <p:spPr>
          <a:xfrm flipH="1">
            <a:off x="10474865" y="0"/>
            <a:ext cx="11878753" cy="10287000"/>
          </a:xfrm>
          <a:custGeom>
            <a:avLst/>
            <a:gdLst/>
            <a:ahLst/>
            <a:cxnLst/>
            <a:rect l="l" t="t" r="r" b="b"/>
            <a:pathLst>
              <a:path w="6350000" h="5499100" extrusionOk="0">
                <a:moveTo>
                  <a:pt x="4762500" y="0"/>
                </a:moveTo>
                <a:lnTo>
                  <a:pt x="1587500" y="0"/>
                </a:lnTo>
                <a:lnTo>
                  <a:pt x="0" y="2749550"/>
                </a:lnTo>
                <a:lnTo>
                  <a:pt x="1587500" y="5499100"/>
                </a:lnTo>
                <a:lnTo>
                  <a:pt x="4762500" y="5499100"/>
                </a:lnTo>
                <a:lnTo>
                  <a:pt x="6350000" y="2749550"/>
                </a:lnTo>
                <a:close/>
              </a:path>
            </a:pathLst>
          </a:custGeom>
          <a:blipFill rotWithShape="1">
            <a:blip r:embed="rId3">
              <a:alphaModFix/>
            </a:blip>
            <a:stretch>
              <a:fillRect l="-14928" r="-14928"/>
            </a:stretch>
          </a:blipFill>
          <a:ln>
            <a:noFill/>
          </a:ln>
        </p:spPr>
        <p:txBody>
          <a:bodyPr/>
          <a:lstStyle/>
          <a:p>
            <a:endParaRPr lang="en-ZA"/>
          </a:p>
        </p:txBody>
      </p:sp>
      <p:sp>
        <p:nvSpPr>
          <p:cNvPr id="166" name="Google Shape;166;p18"/>
          <p:cNvSpPr/>
          <p:nvPr/>
        </p:nvSpPr>
        <p:spPr>
          <a:xfrm>
            <a:off x="-3790039" y="0"/>
            <a:ext cx="11878753" cy="10287000"/>
          </a:xfrm>
          <a:custGeom>
            <a:avLst/>
            <a:gdLst/>
            <a:ahLst/>
            <a:cxnLst/>
            <a:rect l="l" t="t" r="r" b="b"/>
            <a:pathLst>
              <a:path w="6350000" h="5499100" extrusionOk="0">
                <a:moveTo>
                  <a:pt x="4762500" y="0"/>
                </a:moveTo>
                <a:lnTo>
                  <a:pt x="1587500" y="0"/>
                </a:lnTo>
                <a:lnTo>
                  <a:pt x="0" y="2749550"/>
                </a:lnTo>
                <a:lnTo>
                  <a:pt x="1587500" y="5499100"/>
                </a:lnTo>
                <a:lnTo>
                  <a:pt x="4762500" y="5499100"/>
                </a:lnTo>
                <a:lnTo>
                  <a:pt x="6350000" y="2749550"/>
                </a:lnTo>
                <a:close/>
              </a:path>
            </a:pathLst>
          </a:custGeom>
          <a:blipFill rotWithShape="1">
            <a:blip r:embed="rId3">
              <a:alphaModFix/>
            </a:blip>
            <a:stretch>
              <a:fillRect l="-14928" r="-14928"/>
            </a:stretch>
          </a:blipFill>
          <a:ln>
            <a:noFill/>
          </a:ln>
        </p:spPr>
        <p:txBody>
          <a:bodyPr/>
          <a:lstStyle/>
          <a:p>
            <a:endParaRPr lang="en-ZA"/>
          </a:p>
        </p:txBody>
      </p:sp>
      <p:grpSp>
        <p:nvGrpSpPr>
          <p:cNvPr id="168" name="Google Shape;168;p18"/>
          <p:cNvGrpSpPr/>
          <p:nvPr/>
        </p:nvGrpSpPr>
        <p:grpSpPr>
          <a:xfrm>
            <a:off x="2520033" y="2384195"/>
            <a:ext cx="5901260" cy="10452560"/>
            <a:chOff x="0" y="-47625"/>
            <a:chExt cx="812800" cy="860425"/>
          </a:xfrm>
        </p:grpSpPr>
        <p:sp>
          <p:nvSpPr>
            <p:cNvPr id="169" name="Google Shape;169;p18"/>
            <p:cNvSpPr/>
            <p:nvPr/>
          </p:nvSpPr>
          <p:spPr>
            <a:xfrm>
              <a:off x="0" y="0"/>
              <a:ext cx="812800" cy="372328"/>
            </a:xfrm>
            <a:custGeom>
              <a:avLst/>
              <a:gdLst/>
              <a:ahLst/>
              <a:cxnLst/>
              <a:rect l="l" t="t" r="r" b="b"/>
              <a:pathLst>
                <a:path w="812800" h="372328" extrusionOk="0">
                  <a:moveTo>
                    <a:pt x="0" y="0"/>
                  </a:moveTo>
                  <a:lnTo>
                    <a:pt x="812800" y="0"/>
                  </a:lnTo>
                  <a:lnTo>
                    <a:pt x="812800" y="372328"/>
                  </a:lnTo>
                  <a:lnTo>
                    <a:pt x="0" y="372328"/>
                  </a:lnTo>
                  <a:close/>
                </a:path>
              </a:pathLst>
            </a:custGeom>
            <a:solidFill>
              <a:srgbClr val="014E97"/>
            </a:solidFill>
            <a:ln>
              <a:noFill/>
            </a:ln>
          </p:spPr>
          <p:txBody>
            <a:bodyPr/>
            <a:lstStyle/>
            <a:p>
              <a:endParaRPr lang="en-ZA"/>
            </a:p>
          </p:txBody>
        </p:sp>
        <p:sp>
          <p:nvSpPr>
            <p:cNvPr id="170" name="Google Shape;170;p1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5" name="Google Shape;168;p18">
            <a:extLst>
              <a:ext uri="{FF2B5EF4-FFF2-40B4-BE49-F238E27FC236}">
                <a16:creationId xmlns:a16="http://schemas.microsoft.com/office/drawing/2014/main" id="{D7806E2C-313D-D2CA-DB1C-5D09A2FCFCA6}"/>
              </a:ext>
            </a:extLst>
          </p:cNvPr>
          <p:cNvGrpSpPr/>
          <p:nvPr/>
        </p:nvGrpSpPr>
        <p:grpSpPr>
          <a:xfrm>
            <a:off x="10142287" y="2384195"/>
            <a:ext cx="5901260" cy="10452560"/>
            <a:chOff x="0" y="-47625"/>
            <a:chExt cx="812800" cy="860425"/>
          </a:xfrm>
        </p:grpSpPr>
        <p:sp>
          <p:nvSpPr>
            <p:cNvPr id="6" name="Google Shape;169;p18">
              <a:extLst>
                <a:ext uri="{FF2B5EF4-FFF2-40B4-BE49-F238E27FC236}">
                  <a16:creationId xmlns:a16="http://schemas.microsoft.com/office/drawing/2014/main" id="{DDA6379B-F101-D537-ED1F-AFC53E3626F3}"/>
                </a:ext>
              </a:extLst>
            </p:cNvPr>
            <p:cNvSpPr/>
            <p:nvPr/>
          </p:nvSpPr>
          <p:spPr>
            <a:xfrm>
              <a:off x="0" y="0"/>
              <a:ext cx="812800" cy="372328"/>
            </a:xfrm>
            <a:custGeom>
              <a:avLst/>
              <a:gdLst/>
              <a:ahLst/>
              <a:cxnLst/>
              <a:rect l="l" t="t" r="r" b="b"/>
              <a:pathLst>
                <a:path w="812800" h="372328" extrusionOk="0">
                  <a:moveTo>
                    <a:pt x="0" y="0"/>
                  </a:moveTo>
                  <a:lnTo>
                    <a:pt x="812800" y="0"/>
                  </a:lnTo>
                  <a:lnTo>
                    <a:pt x="812800" y="372328"/>
                  </a:lnTo>
                  <a:lnTo>
                    <a:pt x="0" y="372328"/>
                  </a:lnTo>
                  <a:close/>
                </a:path>
              </a:pathLst>
            </a:custGeom>
            <a:solidFill>
              <a:srgbClr val="014E97"/>
            </a:solidFill>
            <a:ln>
              <a:noFill/>
            </a:ln>
          </p:spPr>
          <p:txBody>
            <a:bodyPr/>
            <a:lstStyle/>
            <a:p>
              <a:endParaRPr lang="en-ZA"/>
            </a:p>
          </p:txBody>
        </p:sp>
        <p:sp>
          <p:nvSpPr>
            <p:cNvPr id="7" name="Google Shape;170;p18">
              <a:extLst>
                <a:ext uri="{FF2B5EF4-FFF2-40B4-BE49-F238E27FC236}">
                  <a16:creationId xmlns:a16="http://schemas.microsoft.com/office/drawing/2014/main" id="{7BF47CCE-C8A1-6476-1177-15B93B4EDA3B}"/>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pic>
        <p:nvPicPr>
          <p:cNvPr id="4" name="Picture 3" descr="A screenshot of a computer&#10;&#10;Description automatically generated">
            <a:extLst>
              <a:ext uri="{FF2B5EF4-FFF2-40B4-BE49-F238E27FC236}">
                <a16:creationId xmlns:a16="http://schemas.microsoft.com/office/drawing/2014/main" id="{C28CB03E-793C-7143-2A56-DDAAEAFC1756}"/>
              </a:ext>
            </a:extLst>
          </p:cNvPr>
          <p:cNvPicPr>
            <a:picLocks noChangeAspect="1"/>
          </p:cNvPicPr>
          <p:nvPr/>
        </p:nvPicPr>
        <p:blipFill>
          <a:blip r:embed="rId4"/>
          <a:srcRect l="17254" t="36746" r="44501" b="10704"/>
          <a:stretch/>
        </p:blipFill>
        <p:spPr>
          <a:xfrm>
            <a:off x="10362527" y="3202527"/>
            <a:ext cx="5460780" cy="4033128"/>
          </a:xfrm>
          <a:prstGeom prst="rect">
            <a:avLst/>
          </a:prstGeom>
        </p:spPr>
      </p:pic>
      <p:pic>
        <p:nvPicPr>
          <p:cNvPr id="9" name="Picture 8" descr="A screenshot of a computer">
            <a:extLst>
              <a:ext uri="{FF2B5EF4-FFF2-40B4-BE49-F238E27FC236}">
                <a16:creationId xmlns:a16="http://schemas.microsoft.com/office/drawing/2014/main" id="{521AE317-912F-FF38-C0B8-39A888556A40}"/>
              </a:ext>
            </a:extLst>
          </p:cNvPr>
          <p:cNvPicPr>
            <a:picLocks noChangeAspect="1"/>
          </p:cNvPicPr>
          <p:nvPr/>
        </p:nvPicPr>
        <p:blipFill>
          <a:blip r:embed="rId5"/>
          <a:srcRect l="17629" t="43024" r="43118" b="3320"/>
          <a:stretch/>
        </p:blipFill>
        <p:spPr>
          <a:xfrm>
            <a:off x="2704724" y="3202527"/>
            <a:ext cx="5531878" cy="4064374"/>
          </a:xfrm>
          <a:prstGeom prst="rect">
            <a:avLst/>
          </a:prstGeom>
        </p:spPr>
      </p:pic>
      <p:sp>
        <p:nvSpPr>
          <p:cNvPr id="10" name="Google Shape;144;p16">
            <a:extLst>
              <a:ext uri="{FF2B5EF4-FFF2-40B4-BE49-F238E27FC236}">
                <a16:creationId xmlns:a16="http://schemas.microsoft.com/office/drawing/2014/main" id="{407542A0-79B8-2192-3DC4-68F4FBE86FEE}"/>
              </a:ext>
            </a:extLst>
          </p:cNvPr>
          <p:cNvSpPr txBox="1"/>
          <p:nvPr/>
        </p:nvSpPr>
        <p:spPr>
          <a:xfrm>
            <a:off x="4956102" y="180975"/>
            <a:ext cx="8375797" cy="1329595"/>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7200" b="0" i="0" u="none" strike="noStrike" cap="none" dirty="0">
                <a:solidFill>
                  <a:srgbClr val="062F61"/>
                </a:solidFill>
                <a:latin typeface="Libre Baskerville"/>
                <a:ea typeface="Libre Baskerville"/>
                <a:cs typeface="Libre Baskerville"/>
                <a:sym typeface="Libre Baskerville"/>
              </a:rPr>
              <a:t>Key Comparisons</a:t>
            </a:r>
            <a:endParaRPr sz="1050" dirty="0">
              <a:solidFill>
                <a:srgbClr val="062F61"/>
              </a:solidFill>
            </a:endParaRPr>
          </a:p>
        </p:txBody>
      </p:sp>
      <p:cxnSp>
        <p:nvCxnSpPr>
          <p:cNvPr id="11" name="Google Shape;146;p16">
            <a:extLst>
              <a:ext uri="{FF2B5EF4-FFF2-40B4-BE49-F238E27FC236}">
                <a16:creationId xmlns:a16="http://schemas.microsoft.com/office/drawing/2014/main" id="{A117AFA9-0EC1-85CD-EF87-18B166EBD8EC}"/>
              </a:ext>
            </a:extLst>
          </p:cNvPr>
          <p:cNvCxnSpPr>
            <a:cxnSpLocks/>
          </p:cNvCxnSpPr>
          <p:nvPr/>
        </p:nvCxnSpPr>
        <p:spPr>
          <a:xfrm>
            <a:off x="1771650" y="1649097"/>
            <a:ext cx="18326100" cy="0"/>
          </a:xfrm>
          <a:prstGeom prst="straightConnector1">
            <a:avLst/>
          </a:prstGeom>
          <a:noFill/>
          <a:ln w="38100" cap="flat" cmpd="sng">
            <a:solidFill>
              <a:srgbClr val="062F61"/>
            </a:solidFill>
            <a:prstDash val="solid"/>
            <a:round/>
            <a:headEnd type="none" w="sm" len="sm"/>
            <a:tailEnd type="none" w="sm" len="sm"/>
          </a:ln>
        </p:spPr>
      </p:cxnSp>
      <p:sp>
        <p:nvSpPr>
          <p:cNvPr id="13" name="Google Shape;239;p23">
            <a:extLst>
              <a:ext uri="{FF2B5EF4-FFF2-40B4-BE49-F238E27FC236}">
                <a16:creationId xmlns:a16="http://schemas.microsoft.com/office/drawing/2014/main" id="{3A07FF2D-8AE2-A02A-78DC-96BC2550A782}"/>
              </a:ext>
            </a:extLst>
          </p:cNvPr>
          <p:cNvSpPr txBox="1"/>
          <p:nvPr/>
        </p:nvSpPr>
        <p:spPr>
          <a:xfrm>
            <a:off x="1771650" y="1800900"/>
            <a:ext cx="15106650" cy="1120307"/>
          </a:xfrm>
          <a:prstGeom prst="rect">
            <a:avLst/>
          </a:prstGeom>
          <a:noFill/>
          <a:ln>
            <a:noFill/>
          </a:ln>
        </p:spPr>
        <p:txBody>
          <a:bodyPr spcFirstLastPara="1" wrap="square" lIns="0" tIns="0" rIns="0" bIns="0" anchor="t" anchorCtr="0">
            <a:spAutoFit/>
          </a:bodyPr>
          <a:lstStyle/>
          <a:p>
            <a:pPr lvl="0">
              <a:lnSpc>
                <a:spcPct val="130000"/>
              </a:lnSpc>
            </a:pPr>
            <a:r>
              <a:rPr lang="en-US" sz="2800" dirty="0">
                <a:solidFill>
                  <a:srgbClr val="062F61"/>
                </a:solidFill>
                <a:latin typeface="Libre Franklin Light"/>
                <a:ea typeface="Libre Franklin Light"/>
                <a:cs typeface="Libre Franklin Light"/>
                <a:sym typeface="Libre Franklin Light"/>
              </a:rPr>
              <a:t>To better understand the factors contributing to cardiovascular disease, I analyzed the prevalence of the condition across two key variables: </a:t>
            </a:r>
            <a:r>
              <a:rPr lang="en-US" sz="2800" b="1" dirty="0">
                <a:solidFill>
                  <a:srgbClr val="062F61"/>
                </a:solidFill>
                <a:latin typeface="Libre Franklin Light"/>
                <a:ea typeface="Libre Franklin Light"/>
                <a:cs typeface="Libre Franklin Light"/>
                <a:sym typeface="Libre Franklin Light"/>
              </a:rPr>
              <a:t>cholesterol levels and smoking status.</a:t>
            </a:r>
            <a:endParaRPr sz="1100" b="1" dirty="0">
              <a:solidFill>
                <a:srgbClr val="062F61"/>
              </a:solidFill>
            </a:endParaRPr>
          </a:p>
        </p:txBody>
      </p:sp>
      <p:sp>
        <p:nvSpPr>
          <p:cNvPr id="12" name="Rectangle 11">
            <a:extLst>
              <a:ext uri="{FF2B5EF4-FFF2-40B4-BE49-F238E27FC236}">
                <a16:creationId xmlns:a16="http://schemas.microsoft.com/office/drawing/2014/main" id="{7F57EA35-57B8-E517-037D-06B5F5461669}"/>
              </a:ext>
            </a:extLst>
          </p:cNvPr>
          <p:cNvSpPr/>
          <p:nvPr/>
        </p:nvSpPr>
        <p:spPr>
          <a:xfrm>
            <a:off x="228600" y="7847463"/>
            <a:ext cx="18326100" cy="1460653"/>
          </a:xfrm>
          <a:prstGeom prst="rect">
            <a:avLst/>
          </a:prstGeom>
          <a:solidFill>
            <a:srgbClr val="014E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Google Shape;201;p20">
            <a:extLst>
              <a:ext uri="{FF2B5EF4-FFF2-40B4-BE49-F238E27FC236}">
                <a16:creationId xmlns:a16="http://schemas.microsoft.com/office/drawing/2014/main" id="{A5821A5E-B146-9C49-87B0-0966C0A6BA33}"/>
              </a:ext>
            </a:extLst>
          </p:cNvPr>
          <p:cNvSpPr txBox="1"/>
          <p:nvPr/>
        </p:nvSpPr>
        <p:spPr>
          <a:xfrm>
            <a:off x="895350" y="7847463"/>
            <a:ext cx="16878561" cy="1421928"/>
          </a:xfrm>
          <a:prstGeom prst="rect">
            <a:avLst/>
          </a:prstGeom>
          <a:noFill/>
          <a:ln>
            <a:noFill/>
          </a:ln>
        </p:spPr>
        <p:txBody>
          <a:bodyPr spcFirstLastPara="1" wrap="square" lIns="0" tIns="0" rIns="0" bIns="0" anchor="ctr" anchorCtr="0">
            <a:spAutoFit/>
          </a:bodyPr>
          <a:lstStyle/>
          <a:p>
            <a:pPr marL="342900" indent="-342900">
              <a:lnSpc>
                <a:spcPct val="140016"/>
              </a:lnSpc>
              <a:buClr>
                <a:schemeClr val="bg1"/>
              </a:buClr>
              <a:buFont typeface="Arial" panose="020B0604020202020204" pitchFamily="34" charset="0"/>
              <a:buChar char="•"/>
            </a:pPr>
            <a:r>
              <a:rPr lang="en-US" sz="2200" b="1" dirty="0">
                <a:solidFill>
                  <a:schemeClr val="bg1"/>
                </a:solidFill>
                <a:latin typeface="Libre Franklin Light"/>
                <a:ea typeface="Libre Franklin Light"/>
                <a:cs typeface="Libre Franklin Light"/>
                <a:sym typeface="Libre Franklin Light"/>
              </a:rPr>
              <a:t>Cholesterol levels </a:t>
            </a:r>
            <a:r>
              <a:rPr lang="en-US" sz="2200" dirty="0">
                <a:solidFill>
                  <a:schemeClr val="bg1"/>
                </a:solidFill>
                <a:latin typeface="Libre Franklin Light"/>
                <a:ea typeface="Libre Franklin Light"/>
                <a:cs typeface="Libre Franklin Light"/>
                <a:sym typeface="Libre Franklin Light"/>
              </a:rPr>
              <a:t>have a stronger influence on disease prevalence compared to </a:t>
            </a:r>
            <a:r>
              <a:rPr lang="en-US" sz="2200" b="1" dirty="0">
                <a:solidFill>
                  <a:schemeClr val="bg1"/>
                </a:solidFill>
                <a:latin typeface="Libre Franklin Light"/>
                <a:ea typeface="Libre Franklin Light"/>
                <a:cs typeface="Libre Franklin Light"/>
                <a:sym typeface="Libre Franklin Light"/>
              </a:rPr>
              <a:t>Smoking Status</a:t>
            </a:r>
            <a:r>
              <a:rPr lang="en-US" sz="2200" dirty="0">
                <a:solidFill>
                  <a:schemeClr val="bg1"/>
                </a:solidFill>
                <a:latin typeface="Libre Franklin Light"/>
                <a:ea typeface="Libre Franklin Light"/>
                <a:cs typeface="Libre Franklin Light"/>
                <a:sym typeface="Libre Franklin Light"/>
              </a:rPr>
              <a:t>. </a:t>
            </a:r>
          </a:p>
          <a:p>
            <a:pPr marL="342900" indent="-342900">
              <a:lnSpc>
                <a:spcPct val="140016"/>
              </a:lnSpc>
              <a:buClr>
                <a:schemeClr val="bg1"/>
              </a:buClr>
              <a:buFont typeface="Arial" panose="020B0604020202020204" pitchFamily="34" charset="0"/>
              <a:buChar char="•"/>
            </a:pPr>
            <a:r>
              <a:rPr lang="en-US" sz="2200" dirty="0">
                <a:solidFill>
                  <a:schemeClr val="bg1"/>
                </a:solidFill>
                <a:latin typeface="Libre Franklin Light"/>
                <a:ea typeface="Libre Franklin Light"/>
                <a:cs typeface="Libre Franklin Light"/>
                <a:sym typeface="Libre Franklin Light"/>
              </a:rPr>
              <a:t>Smoking shows a milder association with disease prevalence, potentially amplifying risk when combined with other factors like high cholesterol.</a:t>
            </a:r>
          </a:p>
        </p:txBody>
      </p:sp>
      <p:grpSp>
        <p:nvGrpSpPr>
          <p:cNvPr id="3" name="Group 2">
            <a:extLst>
              <a:ext uri="{FF2B5EF4-FFF2-40B4-BE49-F238E27FC236}">
                <a16:creationId xmlns:a16="http://schemas.microsoft.com/office/drawing/2014/main" id="{541010BD-2E9C-8786-1CC8-537B3906DBA7}"/>
              </a:ext>
            </a:extLst>
          </p:cNvPr>
          <p:cNvGrpSpPr/>
          <p:nvPr/>
        </p:nvGrpSpPr>
        <p:grpSpPr>
          <a:xfrm>
            <a:off x="7981950" y="9308116"/>
            <a:ext cx="1904385" cy="644218"/>
            <a:chOff x="7981950" y="9308116"/>
            <a:chExt cx="1904385" cy="644218"/>
          </a:xfrm>
        </p:grpSpPr>
        <p:pic>
          <p:nvPicPr>
            <p:cNvPr id="8" name="Picture 7" descr="Blue text on a black background">
              <a:extLst>
                <a:ext uri="{FF2B5EF4-FFF2-40B4-BE49-F238E27FC236}">
                  <a16:creationId xmlns:a16="http://schemas.microsoft.com/office/drawing/2014/main" id="{8892F4F2-1A8D-3A1B-1CDC-AF7EF7D6540E}"/>
                </a:ext>
              </a:extLst>
            </p:cNvPr>
            <p:cNvPicPr>
              <a:picLocks noChangeAspect="1"/>
            </p:cNvPicPr>
            <p:nvPr/>
          </p:nvPicPr>
          <p:blipFill>
            <a:blip r:embed="rId6">
              <a:duotone>
                <a:schemeClr val="accent5">
                  <a:shade val="45000"/>
                  <a:satMod val="135000"/>
                </a:schemeClr>
                <a:prstClr val="white"/>
              </a:duotone>
            </a:blip>
            <a:stretch>
              <a:fillRect/>
            </a:stretch>
          </p:blipFill>
          <p:spPr>
            <a:xfrm>
              <a:off x="8249539" y="9308116"/>
              <a:ext cx="1636796" cy="644218"/>
            </a:xfrm>
            <a:prstGeom prst="rect">
              <a:avLst/>
            </a:prstGeom>
          </p:spPr>
        </p:pic>
        <p:sp>
          <p:nvSpPr>
            <p:cNvPr id="15" name="TextBox 14">
              <a:extLst>
                <a:ext uri="{FF2B5EF4-FFF2-40B4-BE49-F238E27FC236}">
                  <a16:creationId xmlns:a16="http://schemas.microsoft.com/office/drawing/2014/main" id="{0912449D-20AD-A8FE-AE1B-14901A071CA8}"/>
                </a:ext>
              </a:extLst>
            </p:cNvPr>
            <p:cNvSpPr txBox="1"/>
            <p:nvPr/>
          </p:nvSpPr>
          <p:spPr>
            <a:xfrm>
              <a:off x="7981950" y="9339397"/>
              <a:ext cx="326728" cy="523220"/>
            </a:xfrm>
            <a:prstGeom prst="rect">
              <a:avLst/>
            </a:prstGeom>
            <a:noFill/>
          </p:spPr>
          <p:txBody>
            <a:bodyPr wrap="square" rtlCol="0">
              <a:spAutoFit/>
            </a:bodyPr>
            <a:lstStyle/>
            <a:p>
              <a:r>
                <a:rPr lang="en-US" sz="2800" dirty="0">
                  <a:solidFill>
                    <a:srgbClr val="014E97"/>
                  </a:solidFill>
                  <a:latin typeface="Libre Franklin" pitchFamily="2" charset="0"/>
                </a:rPr>
                <a:t>9</a:t>
              </a:r>
              <a:endParaRPr lang="en-ZA" sz="2800" dirty="0">
                <a:solidFill>
                  <a:srgbClr val="014E97"/>
                </a:solidFill>
                <a:latin typeface="Libre Franklin" pitchFamily="2" charset="0"/>
              </a:endParaRPr>
            </a:p>
          </p:txBody>
        </p:sp>
      </p:grpSp>
      <p:pic>
        <p:nvPicPr>
          <p:cNvPr id="16" name="Picture 15" descr="A logo with blue paw prints">
            <a:extLst>
              <a:ext uri="{FF2B5EF4-FFF2-40B4-BE49-F238E27FC236}">
                <a16:creationId xmlns:a16="http://schemas.microsoft.com/office/drawing/2014/main" id="{9A4481DB-4BD2-6BC1-89DB-AE482B4365E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20000"/>
                    </a14:imgEffect>
                  </a14:imgLayer>
                </a14:imgProps>
              </a:ext>
            </a:extLst>
          </a:blip>
          <a:srcRect t="25307" b="23680"/>
          <a:stretch/>
        </p:blipFill>
        <p:spPr>
          <a:xfrm>
            <a:off x="413353" y="149436"/>
            <a:ext cx="2717998" cy="7786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13692</TotalTime>
  <Words>858</Words>
  <Application>Microsoft Office PowerPoint</Application>
  <PresentationFormat>Custom</PresentationFormat>
  <Paragraphs>113</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Wingdings</vt:lpstr>
      <vt:lpstr>Calibri</vt:lpstr>
      <vt:lpstr>Arial</vt:lpstr>
      <vt:lpstr>Libre Franklin</vt:lpstr>
      <vt:lpstr>Libre Franklin Light</vt:lpstr>
      <vt:lpstr>Libre Baskerville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itadmin</dc:creator>
  <cp:lastModifiedBy>Mandisa Galetuke</cp:lastModifiedBy>
  <cp:revision>2</cp:revision>
  <dcterms:modified xsi:type="dcterms:W3CDTF">2025-02-02T11:26:58Z</dcterms:modified>
</cp:coreProperties>
</file>